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256" r:id="rId2"/>
    <p:sldId id="282" r:id="rId3"/>
    <p:sldId id="258" r:id="rId4"/>
    <p:sldId id="262" r:id="rId5"/>
    <p:sldId id="263" r:id="rId6"/>
    <p:sldId id="265" r:id="rId7"/>
    <p:sldId id="266" r:id="rId8"/>
    <p:sldId id="264" r:id="rId9"/>
    <p:sldId id="268" r:id="rId10"/>
    <p:sldId id="267" r:id="rId11"/>
    <p:sldId id="280" r:id="rId12"/>
    <p:sldId id="271" r:id="rId13"/>
    <p:sldId id="272" r:id="rId14"/>
    <p:sldId id="274" r:id="rId15"/>
    <p:sldId id="275" r:id="rId16"/>
    <p:sldId id="273" r:id="rId17"/>
    <p:sldId id="276" r:id="rId18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7" autoAdjust="0"/>
    <p:restoredTop sz="91724" autoAdjust="0"/>
  </p:normalViewPr>
  <p:slideViewPr>
    <p:cSldViewPr>
      <p:cViewPr varScale="1">
        <p:scale>
          <a:sx n="103" d="100"/>
          <a:sy n="103" d="100"/>
        </p:scale>
        <p:origin x="-124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1800" cy="46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90" tIns="45395" rIns="90790" bIns="4539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1"/>
            <a:ext cx="2971800" cy="46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90" tIns="45395" rIns="90790" bIns="4539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90" tIns="45395" rIns="90790" bIns="4539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90" tIns="45395" rIns="90790" bIns="4539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9D9793A7-43A7-4E8C-AE25-0432BFF87E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1800" cy="46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90" tIns="45395" rIns="90790" bIns="4539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1"/>
            <a:ext cx="2971800" cy="46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90" tIns="45395" rIns="90790" bIns="4539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6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90" tIns="45395" rIns="90790" bIns="453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90" tIns="45395" rIns="90790" bIns="4539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90" tIns="45395" rIns="90790" bIns="4539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ABA18E99-E3E4-43B8-A6F1-CA1B1CEFBD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1922CF-AE50-424C-9B9B-58BF788C7413}" type="slidenum">
              <a:rPr lang="en-US"/>
              <a:pPr/>
              <a:t>1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55952C-1B5C-4AE6-8827-175C4FBD61CD}" type="slidenum">
              <a:rPr lang="en-US"/>
              <a:pPr/>
              <a:t>10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Not online course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50ABB8-94A4-430F-9605-B016B48F0F69}" type="slidenum">
              <a:rPr lang="en-US"/>
              <a:pPr/>
              <a:t>11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Direction for patch p 43 of handbook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BCDE84-46E2-4FC0-80EF-B8007BF47884}" type="slidenum">
              <a:rPr lang="en-US"/>
              <a:pPr/>
              <a:t>12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P 43 of handbook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4282F9-F155-435F-88BF-04397A3FC7E5}" type="slidenum">
              <a:rPr lang="en-US"/>
              <a:pPr/>
              <a:t>13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P 50 of handbook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57063B-782D-49A4-AE12-8A87267ABB49}" type="slidenum">
              <a:rPr lang="en-US"/>
              <a:pPr/>
              <a:t>14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D0E675-2452-4F81-952D-D15963DB4ED3}" type="slidenum">
              <a:rPr lang="en-US"/>
              <a:pPr/>
              <a:t>15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C116E4-370C-4EDF-AE32-FB193DBBE802}" type="slidenum">
              <a:rPr lang="en-US"/>
              <a:pPr/>
              <a:t>16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Recommended: Level acoustics for Physical assessment and diagnosis </a:t>
            </a:r>
          </a:p>
          <a:p>
            <a:pPr eaLnBrk="1" hangingPunct="1"/>
            <a:r>
              <a:rPr lang="en-US" smtClean="0"/>
              <a:t>Strongly recommended: Classic II SE ($67) 3 year warranty good for Physical assessment and diagnostics or Master Classic II (89.50)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38507E-83E0-4A97-8043-4059EF77D839}" type="slidenum">
              <a:rPr lang="en-US"/>
              <a:pPr/>
              <a:t>17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D69616-ABD0-44BC-8208-2C33E1260ACE}" type="slidenum">
              <a:rPr lang="en-US"/>
              <a:pPr/>
              <a:t>2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612E2D-E607-46F3-8BD8-D00EFE7A984D}" type="slidenum">
              <a:rPr lang="en-US"/>
              <a:pPr/>
              <a:t>3</a:t>
            </a:fld>
            <a:endParaRPr 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79073F-5CF3-42CB-97ED-3C44DDD21722}" type="slidenum">
              <a:rPr lang="en-US"/>
              <a:pPr/>
              <a:t>4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8B6E2-264D-4DA5-9FA9-84564A5CEA21}" type="slidenum">
              <a:rPr lang="en-US"/>
              <a:pPr/>
              <a:t>5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All course work for prelicensure except NRS 420, 421 will be completed by Jr. year for Spring Junior year and senior year it is post-licensure BSN content</a:t>
            </a:r>
          </a:p>
          <a:p>
            <a:pPr eaLnBrk="1" hangingPunct="1"/>
            <a:r>
              <a:rPr lang="en-US" smtClean="0"/>
              <a:t>Point to p 22 of handbookTrack 1B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447E02-A127-458B-A890-B3878EAD23B1}" type="slidenum">
              <a:rPr lang="en-US"/>
              <a:pPr/>
              <a:t>6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P 24-27 Tables and Curriculum</a:t>
            </a:r>
          </a:p>
          <a:p>
            <a:pPr eaLnBrk="1" hangingPunct="1"/>
            <a:r>
              <a:rPr lang="en-US" smtClean="0"/>
              <a:t>You will be invited to a advisement workshop which is put on by Transfer advisement center on June 26 or July 7  Nursing Counselors will be present and will assist in advisement </a:t>
            </a:r>
          </a:p>
          <a:p>
            <a:pPr eaLnBrk="1" hangingPunct="1"/>
            <a:r>
              <a:rPr lang="en-US" smtClean="0"/>
              <a:t>You cannot enroll without being present at one of these workshops</a:t>
            </a:r>
          </a:p>
          <a:p>
            <a:pPr eaLnBrk="1" hangingPunct="1"/>
            <a:r>
              <a:rPr lang="en-US" smtClean="0"/>
              <a:t>For those CSUCI Students who have already registered. We are adding Epidemiology in Fall Semester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9CB7DA-8861-490B-986F-7C9CCA2EFC38}" type="slidenum">
              <a:rPr lang="en-US"/>
              <a:pPr/>
              <a:t>7</a:t>
            </a:fld>
            <a:endParaRPr 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51C685-160E-4DCC-B446-2B347C44C69D}" type="slidenum">
              <a:rPr lang="en-US"/>
              <a:pPr/>
              <a:t>8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White sheet p 41</a:t>
            </a:r>
          </a:p>
          <a:p>
            <a:pPr eaLnBrk="1" hangingPunct="1"/>
            <a:r>
              <a:rPr lang="en-US" smtClean="0"/>
              <a:t>Completed by Applicant </a:t>
            </a:r>
          </a:p>
          <a:p>
            <a:pPr eaLnBrk="1" hangingPunct="1"/>
            <a:r>
              <a:rPr lang="en-US" smtClean="0"/>
              <a:t>Student ID number is CSU CI Student ID</a:t>
            </a:r>
          </a:p>
          <a:p>
            <a:pPr eaLnBrk="1" hangingPunct="1"/>
            <a:r>
              <a:rPr lang="en-US" smtClean="0"/>
              <a:t>Physical Exam by health care – MD NP PA provider P 42 - 44bring list of activities the student must be able to complete.</a:t>
            </a:r>
          </a:p>
          <a:p>
            <a:pPr eaLnBrk="1" hangingPunct="1"/>
            <a:r>
              <a:rPr lang="en-US" smtClean="0"/>
              <a:t>Two step TB screening </a:t>
            </a:r>
          </a:p>
          <a:p>
            <a:pPr eaLnBrk="1" hangingPunct="1"/>
            <a:r>
              <a:rPr lang="en-US" smtClean="0"/>
              <a:t>Must have document of vaccinations or RESULTS of Titers </a:t>
            </a:r>
          </a:p>
          <a:p>
            <a:pPr eaLnBrk="1" hangingPunct="1"/>
            <a:r>
              <a:rPr lang="en-US" smtClean="0"/>
              <a:t>Hepatitis B series of 3 injections -0-1-6mos </a:t>
            </a:r>
          </a:p>
          <a:p>
            <a:pPr eaLnBrk="1" hangingPunct="1"/>
            <a:r>
              <a:rPr lang="en-US" smtClean="0"/>
              <a:t>Directions for 2 step TB test</a:t>
            </a:r>
          </a:p>
          <a:p>
            <a:pPr eaLnBrk="1" hangingPunct="1"/>
            <a:r>
              <a:rPr lang="en-US" smtClean="0"/>
              <a:t>Cost of Immunizations yellow at health services</a:t>
            </a:r>
          </a:p>
          <a:p>
            <a:pPr eaLnBrk="1" hangingPunct="1"/>
            <a:r>
              <a:rPr lang="en-US" smtClean="0"/>
              <a:t>NO TOLERANCE policy for ETOH and substance abuse. P 46</a:t>
            </a:r>
          </a:p>
          <a:p>
            <a:pPr eaLnBrk="1" hangingPunct="1"/>
            <a:r>
              <a:rPr lang="en-US" smtClean="0"/>
              <a:t>Pregnancy Policy: p 46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F266E0-F5B1-4AC7-87CD-46C24DAF3A7F}" type="slidenum">
              <a:rPr lang="en-US"/>
              <a:pPr/>
              <a:t>9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512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792AF5B-C8D4-4383-8F05-12C52315C9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C96FC-9793-42FD-AEE2-846C1B99A2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721349-D88D-4F10-9D6C-7DC980E441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370013" y="301625"/>
            <a:ext cx="7313612" cy="56403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81CEF-9415-4B84-87EE-4779F184A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66356-BBC0-4C55-B03A-5A50ECBD5C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AC57A-3250-46E0-8A71-2B763A6B5F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883B4-A6C3-42A0-90E9-FFC71F031D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AA73D1-1A37-47DF-8EB9-695BFA0611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64F1EF-BBEF-42C0-AE23-DDC89A08DE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13791E-297D-413A-B236-918E618AB0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E3DA4-E65A-49AC-8A71-0EAAF155BE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98FC29-3587-440F-92F1-79E645337D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EF130-CA86-4FAA-88A0-AA3C176BAC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4099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100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101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51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34760A7-0AC9-4BA2-ABA9-B425F8E945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uhealthlink.com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karen.jensen@csuci.ed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heryl.sund@csuci.edu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Nursing Program</a:t>
            </a:r>
            <a:br>
              <a:rPr lang="en-US" dirty="0" smtClean="0"/>
            </a:br>
            <a:r>
              <a:rPr lang="en-US" dirty="0" smtClean="0"/>
              <a:t>New Student Orientation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239000" cy="1752600"/>
          </a:xfrm>
        </p:spPr>
        <p:txBody>
          <a:bodyPr/>
          <a:lstStyle/>
          <a:p>
            <a:pPr algn="ctr" eaLnBrk="1" hangingPunct="1"/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</a:rPr>
              <a:t>Class of </a:t>
            </a: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</a:rPr>
              <a:t>2015</a:t>
            </a:r>
            <a:endParaRPr lang="en-US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 eaLnBrk="1" hangingPunct="1"/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</a:rPr>
              <a:t>October 28, 2011</a:t>
            </a:r>
          </a:p>
          <a:p>
            <a:pPr algn="ctr" eaLnBrk="1" hangingPunct="1"/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</a:rPr>
              <a:t>1-4pm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CPR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Current CPR card for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		Healthcare Provider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		BLS with AED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Must include: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	Adult, infant and child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	One and two person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	AED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Uniform </a:t>
            </a:r>
            <a:br>
              <a:rPr lang="en-US" dirty="0" smtClean="0"/>
            </a:br>
            <a:r>
              <a:rPr lang="en-US" dirty="0" smtClean="0"/>
              <a:t>(Dove Professional Apparel)</a:t>
            </a: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Char char="¡"/>
            </a:pPr>
            <a:r>
              <a:rPr lang="en-US" sz="1800" b="1" dirty="0" smtClean="0"/>
              <a:t>Order All uniforms: no later than December 12,2011</a:t>
            </a:r>
          </a:p>
          <a:p>
            <a:pPr eaLnBrk="1" hangingPunct="1">
              <a:lnSpc>
                <a:spcPct val="90000"/>
              </a:lnSpc>
            </a:pPr>
            <a:endParaRPr lang="en-US" sz="2100" dirty="0" smtClean="0"/>
          </a:p>
          <a:p>
            <a:pPr eaLnBrk="1" hangingPunct="1">
              <a:lnSpc>
                <a:spcPct val="90000"/>
              </a:lnSpc>
            </a:pPr>
            <a:r>
              <a:rPr lang="en-US" sz="2100" dirty="0" smtClean="0"/>
              <a:t>Dove uniform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dirty="0" smtClean="0"/>
              <a:t>Suggestion: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900" dirty="0" smtClean="0"/>
              <a:t>2 tops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900" dirty="0" smtClean="0"/>
              <a:t>2 pants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900" dirty="0" smtClean="0"/>
              <a:t>1 jacket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900" dirty="0" smtClean="0"/>
              <a:t>3 patches (</a:t>
            </a:r>
            <a:r>
              <a:rPr lang="en-US" sz="1600" dirty="0" smtClean="0"/>
              <a:t>Patch</a:t>
            </a:r>
            <a:r>
              <a:rPr lang="en-US" sz="2000" dirty="0" smtClean="0"/>
              <a:t> </a:t>
            </a:r>
            <a:r>
              <a:rPr lang="en-US" sz="1600" dirty="0" smtClean="0"/>
              <a:t>right upper front of uniform)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900" dirty="0" smtClean="0"/>
              <a:t>Name tag: </a:t>
            </a:r>
            <a:r>
              <a:rPr lang="en-US" sz="1600" dirty="0" smtClean="0"/>
              <a:t>Must Read</a:t>
            </a: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1600" dirty="0" smtClean="0"/>
              <a:t>	First, Last Name Student Nurse</a:t>
            </a: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1600" dirty="0" smtClean="0"/>
              <a:t>Example:</a:t>
            </a: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1400" dirty="0" smtClean="0"/>
              <a:t>Cheryl </a:t>
            </a:r>
            <a:r>
              <a:rPr lang="en-US" sz="1400" dirty="0" err="1" smtClean="0"/>
              <a:t>Sund,SN</a:t>
            </a:r>
            <a:endParaRPr lang="en-US" sz="1400" dirty="0" smtClean="0"/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1400" dirty="0" smtClean="0"/>
              <a:t>CSU Channel Islands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sz="2100" dirty="0" smtClean="0"/>
              <a:t> </a:t>
            </a:r>
          </a:p>
        </p:txBody>
      </p:sp>
      <p:pic>
        <p:nvPicPr>
          <p:cNvPr id="2" name="Picture 3" descr="G:\Nursing\Logo\Nursing\Dove patch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1828800"/>
            <a:ext cx="3100387" cy="32051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Handheld mobile device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1600200"/>
            <a:ext cx="7313612" cy="4800599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Required of all students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See specifications for mobile device on page 42 of the handbook. You will not need to purchase a mobile device if you already have one but they must meet the specifications in the handbook.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In addition you are required to purchase software for the mobile device which includes: Drug Reference, Signs &amp; Symptoms &amp; Lab Manual. These will be available in the bookstore for the </a:t>
            </a:r>
            <a:r>
              <a:rPr lang="en-US" b="1" dirty="0" smtClean="0"/>
              <a:t>spring </a:t>
            </a:r>
            <a:r>
              <a:rPr lang="en-US" dirty="0" smtClean="0"/>
              <a:t>semester.</a:t>
            </a:r>
            <a:endParaRPr lang="en-US" b="1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Student Health Insurance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All CSUCI –will need to have proof of student health insurance</a:t>
            </a:r>
          </a:p>
          <a:p>
            <a:pPr eaLnBrk="1" hangingPunct="1"/>
            <a:r>
              <a:rPr lang="en-US" dirty="0" smtClean="0">
                <a:hlinkClick r:id="rId3"/>
              </a:rPr>
              <a:t>www.csuhealthlink.com</a:t>
            </a:r>
            <a:endParaRPr lang="en-US" dirty="0" smtClean="0"/>
          </a:p>
          <a:p>
            <a:pPr eaLnBrk="1" hangingPunct="1"/>
            <a:r>
              <a:rPr lang="en-US" dirty="0" smtClean="0"/>
              <a:t>Submit proof by January 23,2012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Important Policies to Review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Criteria for program continuance, LOA, exiting program p 22</a:t>
            </a:r>
          </a:p>
          <a:p>
            <a:pPr eaLnBrk="1" hangingPunct="1"/>
            <a:r>
              <a:rPr lang="en-US" dirty="0" smtClean="0"/>
              <a:t>Grading Practices p 33-39</a:t>
            </a:r>
          </a:p>
          <a:p>
            <a:pPr eaLnBrk="1" hangingPunct="1"/>
            <a:r>
              <a:rPr lang="en-US" dirty="0" smtClean="0"/>
              <a:t>Clinical Absence Policy p 37</a:t>
            </a:r>
          </a:p>
          <a:p>
            <a:pPr eaLnBrk="1" hangingPunct="1"/>
            <a:r>
              <a:rPr lang="en-US" dirty="0" smtClean="0"/>
              <a:t>Pregnancy p 45</a:t>
            </a:r>
          </a:p>
          <a:p>
            <a:pPr eaLnBrk="1" hangingPunct="1"/>
            <a:r>
              <a:rPr lang="en-US" dirty="0" smtClean="0"/>
              <a:t>Need for reliable transportation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Important Policies Continued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Clinical lab signup p 46-47</a:t>
            </a:r>
          </a:p>
          <a:p>
            <a:pPr eaLnBrk="1" hangingPunct="1"/>
            <a:r>
              <a:rPr lang="en-US" dirty="0" smtClean="0"/>
              <a:t>Need to identify EOP students before clinical signup </a:t>
            </a:r>
          </a:p>
          <a:p>
            <a:pPr eaLnBrk="1" hangingPunct="1"/>
            <a:r>
              <a:rPr lang="en-US" dirty="0" smtClean="0"/>
              <a:t>Scholarships </a:t>
            </a:r>
          </a:p>
          <a:p>
            <a:pPr eaLnBrk="1" hangingPunct="1"/>
            <a:r>
              <a:rPr lang="en-US" dirty="0" smtClean="0"/>
              <a:t>Judicial process p 51-56</a:t>
            </a:r>
          </a:p>
          <a:p>
            <a:pPr eaLnBrk="1" hangingPunct="1"/>
            <a:r>
              <a:rPr lang="en-US" dirty="0" smtClean="0"/>
              <a:t>Extracurricular: Committees, CSNA p 58</a:t>
            </a:r>
          </a:p>
          <a:p>
            <a:pPr eaLnBrk="1" hangingPunct="1"/>
            <a:r>
              <a:rPr lang="en-US" dirty="0" smtClean="0"/>
              <a:t>Awards upon graduation p 58-59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Information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Complete Photo ID release and get your picture taken before you leave</a:t>
            </a:r>
          </a:p>
          <a:p>
            <a:pPr eaLnBrk="1" hangingPunct="1"/>
            <a:r>
              <a:rPr lang="en-US" dirty="0" smtClean="0"/>
              <a:t>Students with Fall Courses in progress have official transcripts to us by January 23,2012 (if not sooner)</a:t>
            </a:r>
          </a:p>
          <a:p>
            <a:pPr eaLnBrk="1" hangingPunct="1"/>
            <a:r>
              <a:rPr lang="en-US" dirty="0" smtClean="0"/>
              <a:t>SNA Fundraiser</a:t>
            </a:r>
          </a:p>
          <a:p>
            <a:pPr lvl="1" eaLnBrk="1" hangingPunct="1"/>
            <a:r>
              <a:rPr lang="en-US" dirty="0" smtClean="0"/>
              <a:t>Stethoscopes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Questions?</a:t>
            </a:r>
          </a:p>
        </p:txBody>
      </p:sp>
      <p:sp>
        <p:nvSpPr>
          <p:cNvPr id="22531" name="Rectangle 7"/>
          <p:cNvSpPr>
            <a:spLocks noChangeArrowheads="1"/>
          </p:cNvSpPr>
          <p:nvPr/>
        </p:nvSpPr>
        <p:spPr bwMode="auto">
          <a:xfrm>
            <a:off x="1371600" y="1828800"/>
            <a:ext cx="7313613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¡"/>
            </a:pPr>
            <a:endParaRPr lang="en-US" sz="2900"/>
          </a:p>
        </p:txBody>
      </p:sp>
      <p:sp>
        <p:nvSpPr>
          <p:cNvPr id="22532" name="Rectangle 8"/>
          <p:cNvSpPr>
            <a:spLocks noChangeArrowheads="1"/>
          </p:cNvSpPr>
          <p:nvPr/>
        </p:nvSpPr>
        <p:spPr bwMode="auto">
          <a:xfrm>
            <a:off x="1371600" y="1828800"/>
            <a:ext cx="7313613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¡"/>
            </a:pPr>
            <a:endParaRPr lang="en-US" sz="2900"/>
          </a:p>
        </p:txBody>
      </p:sp>
      <p:pic>
        <p:nvPicPr>
          <p:cNvPr id="22533" name="Picture 9" descr="HelpCenter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048000" y="1905000"/>
            <a:ext cx="3886200" cy="3659188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Introductions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1827212"/>
            <a:ext cx="7313612" cy="4497387"/>
          </a:xfrm>
        </p:spPr>
        <p:txBody>
          <a:bodyPr/>
          <a:lstStyle/>
          <a:p>
            <a:pPr eaLnBrk="1" hangingPunct="1"/>
            <a:r>
              <a:rPr lang="en-US" sz="2000" dirty="0" smtClean="0"/>
              <a:t>Karen Jensen RN, PhD</a:t>
            </a:r>
          </a:p>
          <a:p>
            <a:pPr eaLnBrk="1" hangingPunct="1">
              <a:buNone/>
            </a:pPr>
            <a:r>
              <a:rPr lang="en-US" sz="2000" dirty="0" smtClean="0"/>
              <a:t>   Goleta: 805.696.7969   </a:t>
            </a:r>
          </a:p>
          <a:p>
            <a:pPr eaLnBrk="1" hangingPunct="1">
              <a:buNone/>
            </a:pPr>
            <a:r>
              <a:rPr lang="en-US" sz="2000" dirty="0" smtClean="0"/>
              <a:t>   </a:t>
            </a:r>
            <a:r>
              <a:rPr lang="en-US" sz="2000" dirty="0" smtClean="0">
                <a:hlinkClick r:id="rId3"/>
              </a:rPr>
              <a:t>karen.jensen@csuci.edu</a:t>
            </a:r>
            <a:endParaRPr lang="en-US" sz="2000" dirty="0" smtClean="0"/>
          </a:p>
          <a:p>
            <a:pPr eaLnBrk="1" hangingPunct="1">
              <a:buNone/>
            </a:pPr>
            <a:r>
              <a:rPr lang="en-US" sz="2000" dirty="0" smtClean="0"/>
              <a:t>    CSU Channel Islands</a:t>
            </a:r>
          </a:p>
          <a:p>
            <a:pPr eaLnBrk="1" hangingPunct="1">
              <a:buNone/>
            </a:pPr>
            <a:r>
              <a:rPr lang="en-US" sz="2000" dirty="0" smtClean="0"/>
              <a:t>	One University </a:t>
            </a:r>
            <a:r>
              <a:rPr lang="en-US" sz="2000" dirty="0" err="1" smtClean="0"/>
              <a:t>Dr.Solano</a:t>
            </a:r>
            <a:r>
              <a:rPr lang="en-US" sz="2000" dirty="0" smtClean="0"/>
              <a:t> 1173</a:t>
            </a:r>
          </a:p>
          <a:p>
            <a:pPr eaLnBrk="1" hangingPunct="1">
              <a:buNone/>
            </a:pPr>
            <a:r>
              <a:rPr lang="en-US" sz="2000" dirty="0" smtClean="0"/>
              <a:t>	Camarillo, 93012</a:t>
            </a:r>
          </a:p>
          <a:p>
            <a:pPr eaLnBrk="1" hangingPunct="1">
              <a:buNone/>
            </a:pPr>
            <a:r>
              <a:rPr lang="en-US" sz="2000" dirty="0" smtClean="0"/>
              <a:t>    CI Campus: 805-437-3150</a:t>
            </a:r>
          </a:p>
          <a:p>
            <a:pPr eaLnBrk="1" hangingPunct="1">
              <a:buNone/>
            </a:pPr>
            <a:endParaRPr lang="en-US" sz="2000" dirty="0" smtClean="0"/>
          </a:p>
          <a:p>
            <a:pPr eaLnBrk="1" hangingPunct="1"/>
            <a:r>
              <a:rPr lang="en-US" sz="2000" dirty="0" smtClean="0"/>
              <a:t>Cheryl Sund, Program Specialist    </a:t>
            </a:r>
          </a:p>
          <a:p>
            <a:pPr eaLnBrk="1" hangingPunct="1">
              <a:buNone/>
            </a:pPr>
            <a:r>
              <a:rPr lang="en-US" sz="2000" dirty="0" smtClean="0"/>
              <a:t>	CI Campus: 805-437-2691</a:t>
            </a:r>
          </a:p>
          <a:p>
            <a:pPr eaLnBrk="1" hangingPunct="1">
              <a:buNone/>
            </a:pPr>
            <a:r>
              <a:rPr lang="en-US" sz="2000" dirty="0" smtClean="0"/>
              <a:t>	</a:t>
            </a:r>
            <a:r>
              <a:rPr lang="en-US" sz="2000" dirty="0" smtClean="0">
                <a:hlinkClick r:id="rId4"/>
              </a:rPr>
              <a:t>cheryl.sund@csuci.edu</a:t>
            </a:r>
            <a:endParaRPr lang="en-US" sz="2000" dirty="0" smtClean="0"/>
          </a:p>
          <a:p>
            <a:pPr eaLnBrk="1" hangingPunct="1">
              <a:buNone/>
            </a:pPr>
            <a:endParaRPr lang="en-US" sz="2000" dirty="0" smtClean="0"/>
          </a:p>
          <a:p>
            <a:pPr lvl="1" eaLnBrk="1" hangingPunct="1">
              <a:buFont typeface="Courier New" pitchFamily="49" charset="0"/>
              <a:buChar char="o"/>
            </a:pPr>
            <a:endParaRPr lang="en-US" sz="2000" dirty="0" smtClean="0"/>
          </a:p>
          <a:p>
            <a:pPr lvl="1" eaLnBrk="1" hangingPunct="1">
              <a:buFont typeface="Courier New" pitchFamily="49" charset="0"/>
              <a:buChar char="o"/>
            </a:pPr>
            <a:endParaRPr lang="en-US" sz="2000" dirty="0" smtClean="0"/>
          </a:p>
          <a:p>
            <a:pPr lvl="1" eaLnBrk="1" hangingPunct="1">
              <a:buNone/>
            </a:pPr>
            <a:endParaRPr lang="en-US" sz="2000" dirty="0" smtClean="0"/>
          </a:p>
          <a:p>
            <a:pPr lvl="1" eaLnBrk="1" hangingPunct="1">
              <a:buFont typeface="Courier New" pitchFamily="49" charset="0"/>
              <a:buChar char="o"/>
            </a:pPr>
            <a:endParaRPr lang="en-US" sz="2000" dirty="0" smtClean="0"/>
          </a:p>
          <a:p>
            <a:pPr lvl="1" eaLnBrk="1" hangingPunct="1">
              <a:buFont typeface="Courier New" pitchFamily="49" charset="0"/>
              <a:buChar char="o"/>
            </a:pPr>
            <a:endParaRPr lang="en-US" sz="2000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/>
            <a:endParaRPr lang="en-US" u="sng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30388" y="301625"/>
            <a:ext cx="7313612" cy="1298575"/>
          </a:xfrm>
        </p:spPr>
        <p:txBody>
          <a:bodyPr/>
          <a:lstStyle/>
          <a:p>
            <a:pPr eaLnBrk="1" hangingPunct="1"/>
            <a:r>
              <a:rPr lang="en-US" smtClean="0"/>
              <a:t>Congratulations !</a:t>
            </a:r>
          </a:p>
        </p:txBody>
      </p:sp>
      <p:pic>
        <p:nvPicPr>
          <p:cNvPr id="7171" name="Picture 7" descr="Picture 021"/>
          <p:cNvPicPr>
            <a:picLocks noGrp="1" noChangeAspect="1" noChangeArrowheads="1"/>
          </p:cNvPicPr>
          <p:nvPr>
            <p:ph/>
          </p:nvPr>
        </p:nvPicPr>
        <p:blipFill>
          <a:blip r:embed="rId3" cstate="print"/>
          <a:stretch>
            <a:fillRect/>
          </a:stretch>
        </p:blipFill>
        <p:spPr>
          <a:xfrm>
            <a:off x="2759604" y="2057400"/>
            <a:ext cx="4726517" cy="3544888"/>
          </a:xfr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Characteristic of nurses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500" smtClean="0"/>
              <a:t>Think Critically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smtClean="0"/>
              <a:t>Responsible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smtClean="0"/>
              <a:t>Caring &amp; sympathetic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smtClean="0"/>
              <a:t>Emotional stability  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smtClean="0"/>
              <a:t>Detail Oriented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smtClean="0"/>
              <a:t>Open minded and flexible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smtClean="0"/>
              <a:t>Sensitive to the diversity in others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smtClean="0"/>
              <a:t>Excellent interpersonal, communications , and math skills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smtClean="0"/>
              <a:t>Life long learner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Overview of the Curriculum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Based on Neuman conceptual framework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Framework defines Environment, Health, Nursing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Program objectives (p 9-13 handbook)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Completion of level I objectives after completion of the second summer session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Required Curriculum &amp; Advisement  pp 24-26 handbook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500" dirty="0" smtClean="0"/>
          </a:p>
          <a:p>
            <a:pPr eaLnBrk="1" hangingPunct="1"/>
            <a:r>
              <a:rPr lang="en-US" sz="2500" dirty="0" smtClean="0"/>
              <a:t>Table I, II, III point out which courses must be completed at a C or better</a:t>
            </a:r>
          </a:p>
          <a:p>
            <a:pPr eaLnBrk="1" hangingPunct="1"/>
            <a:r>
              <a:rPr lang="en-US" sz="2500" dirty="0" smtClean="0"/>
              <a:t>CSUCI advisement nursing courses – nursing advisor </a:t>
            </a:r>
          </a:p>
          <a:p>
            <a:pPr eaLnBrk="1" hangingPunct="1"/>
            <a:r>
              <a:rPr lang="en-US" sz="2500" dirty="0" smtClean="0"/>
              <a:t>May 1,2012: Turn in all GE certification paperwork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000" b="1" dirty="0" smtClean="0"/>
              <a:t>Important Reminder:  All Program requirement forms (Medical, Background Check, Immunizations, CPR) 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Due: December 9,2011</a:t>
            </a:r>
            <a:endParaRPr lang="en-US" sz="2400" b="1" dirty="0" smtClean="0">
              <a:solidFill>
                <a:schemeClr val="tx1"/>
              </a:solidFill>
            </a:endParaRPr>
          </a:p>
        </p:txBody>
      </p:sp>
      <p:sp>
        <p:nvSpPr>
          <p:cNvPr id="1229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Courier New" pitchFamily="49" charset="0"/>
              <a:buChar char="o"/>
            </a:pPr>
            <a:r>
              <a:rPr lang="en-US" sz="2000" dirty="0" smtClean="0"/>
              <a:t>(Pg 74) – Student Handbook: Acknowledgement policies, procedures and guideline</a:t>
            </a:r>
          </a:p>
          <a:p>
            <a:pPr eaLnBrk="1" hangingPunct="1">
              <a:buFont typeface="Courier New" pitchFamily="49" charset="0"/>
              <a:buChar char="o"/>
            </a:pPr>
            <a:endParaRPr lang="en-US" sz="2000" dirty="0" smtClean="0"/>
          </a:p>
          <a:p>
            <a:pPr eaLnBrk="1" hangingPunct="1"/>
            <a:r>
              <a:rPr lang="en-US" sz="2000" dirty="0" smtClean="0"/>
              <a:t>Keep your own copy of all requirements of the program in a binder (i.e. Health appraisal, Student Health Insurance, CPR card, </a:t>
            </a:r>
          </a:p>
          <a:p>
            <a:pPr eaLnBrk="1" hangingPunct="1"/>
            <a:endParaRPr lang="en-US" sz="2000" dirty="0" smtClean="0"/>
          </a:p>
          <a:p>
            <a:pPr eaLnBrk="1" hangingPunct="1"/>
            <a:r>
              <a:rPr lang="en-US" sz="2000" dirty="0" smtClean="0"/>
              <a:t>Mail all documents to:</a:t>
            </a:r>
          </a:p>
          <a:p>
            <a:pPr eaLnBrk="1" hangingPunct="1">
              <a:buNone/>
            </a:pPr>
            <a:r>
              <a:rPr lang="en-US" sz="2000" dirty="0" smtClean="0"/>
              <a:t>	CSU Channel Islands Nursing</a:t>
            </a:r>
          </a:p>
          <a:p>
            <a:pPr eaLnBrk="1" hangingPunct="1">
              <a:buNone/>
            </a:pPr>
            <a:r>
              <a:rPr lang="en-US" sz="2000" dirty="0" smtClean="0"/>
              <a:t>	Solano Hall 1162 </a:t>
            </a:r>
          </a:p>
          <a:p>
            <a:pPr eaLnBrk="1" hangingPunct="1">
              <a:buNone/>
            </a:pPr>
            <a:r>
              <a:rPr lang="en-US" sz="2000" dirty="0" smtClean="0"/>
              <a:t>	One University Drive</a:t>
            </a:r>
          </a:p>
          <a:p>
            <a:pPr eaLnBrk="1" hangingPunct="1">
              <a:buNone/>
            </a:pPr>
            <a:r>
              <a:rPr lang="en-US" sz="2000" dirty="0" smtClean="0"/>
              <a:t>	Camarillo, CA 93012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Requirements of the Program – Health Appraisal /Physical Examination</a:t>
            </a:r>
          </a:p>
        </p:txBody>
      </p:sp>
      <p:pic>
        <p:nvPicPr>
          <p:cNvPr id="13315" name="Picture 5" descr="j0184998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806825" y="2055813"/>
            <a:ext cx="2438400" cy="3657600"/>
          </a:xfr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Criminal Background Checks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500" dirty="0" smtClean="0"/>
          </a:p>
          <a:p>
            <a:pPr eaLnBrk="1" hangingPunct="1"/>
            <a:r>
              <a:rPr lang="en-US" sz="2500" dirty="0" smtClean="0"/>
              <a:t>Must complete a request for criminal background check and drug screening</a:t>
            </a:r>
          </a:p>
          <a:p>
            <a:pPr eaLnBrk="1" hangingPunct="1"/>
            <a:r>
              <a:rPr lang="en-US" sz="2500" dirty="0" smtClean="0"/>
              <a:t>Through Corporate Screening</a:t>
            </a:r>
          </a:p>
          <a:p>
            <a:pPr eaLnBrk="1" hangingPunct="1"/>
            <a:r>
              <a:rPr lang="en-US" sz="2500" dirty="0" smtClean="0"/>
              <a:t>Price $106</a:t>
            </a:r>
          </a:p>
          <a:p>
            <a:pPr eaLnBrk="1" hangingPunct="1"/>
            <a:r>
              <a:rPr lang="en-US" sz="2500" dirty="0" smtClean="0"/>
              <a:t>Due: December 9,2011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692</TotalTime>
  <Words>709</Words>
  <Application>Microsoft Office PowerPoint</Application>
  <PresentationFormat>On-screen Show (4:3)</PresentationFormat>
  <Paragraphs>152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Eclipse</vt:lpstr>
      <vt:lpstr>Nursing Program New Student Orientation</vt:lpstr>
      <vt:lpstr>Introductions</vt:lpstr>
      <vt:lpstr>Congratulations !</vt:lpstr>
      <vt:lpstr>Characteristic of nurses</vt:lpstr>
      <vt:lpstr>Overview of the Curriculum</vt:lpstr>
      <vt:lpstr>Required Curriculum &amp; Advisement  pp 24-26 handbook</vt:lpstr>
      <vt:lpstr>           Important Reminder:  All Program requirement forms (Medical, Background Check, Immunizations, CPR)  Due: December 9,2011</vt:lpstr>
      <vt:lpstr>Requirements of the Program – Health Appraisal /Physical Examination</vt:lpstr>
      <vt:lpstr>Criminal Background Checks</vt:lpstr>
      <vt:lpstr>CPR</vt:lpstr>
      <vt:lpstr>Uniform  (Dove Professional Apparel)</vt:lpstr>
      <vt:lpstr>Handheld mobile device </vt:lpstr>
      <vt:lpstr>Student Health Insurance</vt:lpstr>
      <vt:lpstr>Important Policies to Review</vt:lpstr>
      <vt:lpstr>Important Policies Continued</vt:lpstr>
      <vt:lpstr>Other Information</vt:lpstr>
      <vt:lpstr>Questions?</vt:lpstr>
    </vt:vector>
  </TitlesOfParts>
  <Company>CSU Channel Islands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Nursing Program Open House Tea</dc:title>
  <dc:creator>CSUCI User</dc:creator>
  <cp:lastModifiedBy>Windows User</cp:lastModifiedBy>
  <cp:revision>60</cp:revision>
  <dcterms:created xsi:type="dcterms:W3CDTF">2007-05-18T19:23:55Z</dcterms:created>
  <dcterms:modified xsi:type="dcterms:W3CDTF">2012-05-08T15:56:13Z</dcterms:modified>
</cp:coreProperties>
</file>