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eg"/>
  <Override PartName="/ppt/media/image18.jpg" ContentType="image/jpeg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sldIdLst>
    <p:sldId id="256" r:id="rId5"/>
    <p:sldId id="259" r:id="rId6"/>
    <p:sldId id="257" r:id="rId7"/>
    <p:sldId id="258" r:id="rId8"/>
    <p:sldId id="423" r:id="rId9"/>
    <p:sldId id="260" r:id="rId10"/>
    <p:sldId id="42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2" r:id="rId22"/>
    <p:sldId id="273" r:id="rId2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35D9E7-D833-4299-BC43-2797AF3D928C}" v="397" dt="2023-05-24T19:46:12.895"/>
    <p1510:client id="{CBC41D06-EEDC-E7EF-077D-5F8279B45282}" v="929" dt="2023-05-24T18:51:33.4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0" d="100"/>
          <a:sy n="80" d="100"/>
        </p:scale>
        <p:origin x="824" y="22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34E08-E510-964B-ABE8-DDB66E3FC36A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B5D2D-177D-3F48-AF19-79D3C1A4A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HIS: met the diversity threshold of having at least 25% Hispanic population.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136C4-5D8D-2C4F-9B91-E85338E5B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3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30631" y="3265644"/>
            <a:ext cx="8082915" cy="3351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CB122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26265" y="6535863"/>
            <a:ext cx="8891905" cy="11341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CB122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5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CB122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CB122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93" y="3233039"/>
            <a:ext cx="5692140" cy="894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CB1229"/>
                </a:solidFill>
                <a:latin typeface="Gill Sans"/>
                <a:cs typeface="Gill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5993" y="4538300"/>
            <a:ext cx="7714615" cy="505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uci.edu/financialaid" TargetMode="External"/><Relationship Id="rId2" Type="http://schemas.openxmlformats.org/officeDocument/2006/relationships/hyperlink" Target="mailto:sebastian.lopez@csuci.ed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neomi.basquez771@csuci.edu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cuc.org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uci.edu/accreditation/tpr.htm" TargetMode="External"/><Relationship Id="rId4" Type="http://schemas.openxmlformats.org/officeDocument/2006/relationships/hyperlink" Target="https://www.wscuc.org/post/annoucements-thematic-pathway-reaffirmation-tp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mplio@americandatabank.com" TargetMode="External"/><Relationship Id="rId5" Type="http://schemas.openxmlformats.org/officeDocument/2006/relationships/hyperlink" Target="mailto:healthycsuci@csuci.edu" TargetMode="Externa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19266" cy="10287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9" y="0"/>
              <a:ext cx="12229514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75825" y="6223510"/>
              <a:ext cx="4692650" cy="4064000"/>
            </a:xfrm>
            <a:custGeom>
              <a:avLst/>
              <a:gdLst/>
              <a:ahLst/>
              <a:cxnLst/>
              <a:rect l="l" t="t" r="r" b="b"/>
              <a:pathLst>
                <a:path w="4692650" h="4064000">
                  <a:moveTo>
                    <a:pt x="4692250" y="4063488"/>
                  </a:moveTo>
                  <a:lnTo>
                    <a:pt x="0" y="4063488"/>
                  </a:lnTo>
                  <a:lnTo>
                    <a:pt x="2346125" y="0"/>
                  </a:lnTo>
                  <a:lnTo>
                    <a:pt x="4692250" y="4063488"/>
                  </a:lnTo>
                  <a:close/>
                </a:path>
              </a:pathLst>
            </a:custGeom>
            <a:solidFill>
              <a:srgbClr val="8F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74432" y="6577110"/>
              <a:ext cx="3990974" cy="146677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067049" y="2241433"/>
            <a:ext cx="5429885" cy="3800475"/>
          </a:xfrm>
          <a:prstGeom prst="rect">
            <a:avLst/>
          </a:prstGeom>
        </p:spPr>
        <p:txBody>
          <a:bodyPr vert="horz" wrap="square" lIns="0" tIns="216535" rIns="0" bIns="0" rtlCol="0">
            <a:spAutoFit/>
          </a:bodyPr>
          <a:lstStyle/>
          <a:p>
            <a:pPr marL="12700" marR="5080">
              <a:lnSpc>
                <a:spcPts val="7020"/>
              </a:lnSpc>
              <a:spcBef>
                <a:spcPts val="1705"/>
              </a:spcBef>
            </a:pPr>
            <a:r>
              <a:rPr sz="7200" b="1" spc="-215">
                <a:solidFill>
                  <a:srgbClr val="CB1229"/>
                </a:solidFill>
                <a:latin typeface="Gill Sans"/>
                <a:cs typeface="Gill Sans"/>
              </a:rPr>
              <a:t>Welcome</a:t>
            </a:r>
            <a:r>
              <a:rPr sz="7200" b="1" spc="-305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7200" b="1" spc="-434">
                <a:solidFill>
                  <a:srgbClr val="CB1229"/>
                </a:solidFill>
                <a:latin typeface="Gill Sans"/>
                <a:cs typeface="Gill Sans"/>
              </a:rPr>
              <a:t>to </a:t>
            </a:r>
            <a:r>
              <a:rPr lang="en-US" sz="7200" b="1" spc="-355">
                <a:solidFill>
                  <a:srgbClr val="CB1229"/>
                </a:solidFill>
                <a:latin typeface="Gill Sans"/>
                <a:cs typeface="Gill Sans"/>
              </a:rPr>
              <a:t>Nursing</a:t>
            </a:r>
            <a:r>
              <a:rPr sz="7200" b="1" spc="-114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7200" b="1" spc="-370">
                <a:solidFill>
                  <a:srgbClr val="CB1229"/>
                </a:solidFill>
                <a:latin typeface="Gill Sans"/>
                <a:cs typeface="Gill Sans"/>
              </a:rPr>
              <a:t>and </a:t>
            </a:r>
            <a:r>
              <a:rPr sz="7200" b="1" spc="-335">
                <a:solidFill>
                  <a:srgbClr val="CB1229"/>
                </a:solidFill>
                <a:latin typeface="Gill Sans"/>
                <a:cs typeface="Gill Sans"/>
              </a:rPr>
              <a:t>Extended </a:t>
            </a:r>
            <a:r>
              <a:rPr sz="7200" b="1" spc="-380">
                <a:solidFill>
                  <a:srgbClr val="CB1229"/>
                </a:solidFill>
                <a:latin typeface="Gill Sans"/>
                <a:cs typeface="Gill Sans"/>
              </a:rPr>
              <a:t>University!</a:t>
            </a:r>
            <a:endParaRPr sz="720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3574" y="4180802"/>
              <a:ext cx="5676899" cy="56768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6771" y="408960"/>
            <a:ext cx="12035155" cy="2825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77440" marR="5080" indent="-2365375">
              <a:lnSpc>
                <a:spcPct val="117000"/>
              </a:lnSpc>
              <a:spcBef>
                <a:spcPts val="95"/>
              </a:spcBef>
            </a:pPr>
            <a:r>
              <a:rPr sz="7850" spc="-465">
                <a:solidFill>
                  <a:srgbClr val="FFFFFF"/>
                </a:solidFill>
              </a:rPr>
              <a:t>New</a:t>
            </a:r>
            <a:r>
              <a:rPr sz="7850" spc="-150">
                <a:solidFill>
                  <a:srgbClr val="FFFFFF"/>
                </a:solidFill>
              </a:rPr>
              <a:t> </a:t>
            </a:r>
            <a:r>
              <a:rPr sz="7850" spc="-375">
                <a:solidFill>
                  <a:srgbClr val="FFFFFF"/>
                </a:solidFill>
              </a:rPr>
              <a:t>Student</a:t>
            </a:r>
            <a:r>
              <a:rPr sz="7850" spc="-135">
                <a:solidFill>
                  <a:srgbClr val="FFFFFF"/>
                </a:solidFill>
              </a:rPr>
              <a:t> </a:t>
            </a:r>
            <a:r>
              <a:rPr sz="7850" spc="-355">
                <a:solidFill>
                  <a:srgbClr val="FFFFFF"/>
                </a:solidFill>
              </a:rPr>
              <a:t>Orientation </a:t>
            </a:r>
            <a:r>
              <a:rPr sz="7850" spc="-335">
                <a:solidFill>
                  <a:srgbClr val="FFFFFF"/>
                </a:solidFill>
              </a:rPr>
              <a:t>Canvas</a:t>
            </a:r>
            <a:r>
              <a:rPr sz="7850" spc="-130">
                <a:solidFill>
                  <a:srgbClr val="FFFFFF"/>
                </a:solidFill>
              </a:rPr>
              <a:t> </a:t>
            </a:r>
            <a:r>
              <a:rPr sz="7850" spc="-325">
                <a:solidFill>
                  <a:srgbClr val="FFFFFF"/>
                </a:solidFill>
              </a:rPr>
              <a:t>Course</a:t>
            </a:r>
            <a:endParaRPr sz="78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37960" y="0"/>
            <a:ext cx="13250544" cy="10287000"/>
            <a:chOff x="5037960" y="0"/>
            <a:chExt cx="13250544" cy="10287000"/>
          </a:xfrm>
        </p:grpSpPr>
        <p:sp>
          <p:nvSpPr>
            <p:cNvPr id="3" name="object 3"/>
            <p:cNvSpPr/>
            <p:nvPr/>
          </p:nvSpPr>
          <p:spPr>
            <a:xfrm>
              <a:off x="5037960" y="5144234"/>
              <a:ext cx="9354820" cy="5142865"/>
            </a:xfrm>
            <a:custGeom>
              <a:avLst/>
              <a:gdLst/>
              <a:ahLst/>
              <a:cxnLst/>
              <a:rect l="l" t="t" r="r" b="b"/>
              <a:pathLst>
                <a:path w="9354819" h="5142865">
                  <a:moveTo>
                    <a:pt x="9354504" y="4242502"/>
                  </a:moveTo>
                  <a:lnTo>
                    <a:pt x="8415362" y="5142764"/>
                  </a:lnTo>
                  <a:lnTo>
                    <a:pt x="70965" y="5142764"/>
                  </a:lnTo>
                  <a:lnTo>
                    <a:pt x="0" y="5068734"/>
                  </a:lnTo>
                  <a:lnTo>
                    <a:pt x="5287635" y="0"/>
                  </a:lnTo>
                  <a:lnTo>
                    <a:pt x="9354504" y="4242502"/>
                  </a:lnTo>
                  <a:close/>
                </a:path>
              </a:pathLst>
            </a:custGeom>
            <a:solidFill>
              <a:srgbClr val="CB1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5500" y="0"/>
              <a:ext cx="8572499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9908" y="602190"/>
            <a:ext cx="36302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285"/>
              <a:t>Highlights</a:t>
            </a:r>
            <a:endParaRPr sz="60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108" y="2325831"/>
            <a:ext cx="114300" cy="1142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33409" y="1881325"/>
            <a:ext cx="6019800" cy="668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135">
              <a:lnSpc>
                <a:spcPct val="115599"/>
              </a:lnSpc>
              <a:spcBef>
                <a:spcPts val="100"/>
              </a:spcBef>
            </a:pPr>
            <a:r>
              <a:rPr sz="4000" spc="-195">
                <a:solidFill>
                  <a:srgbClr val="2A2A2A"/>
                </a:solidFill>
                <a:latin typeface="Arial"/>
                <a:cs typeface="Arial"/>
              </a:rPr>
              <a:t>Technology</a:t>
            </a:r>
            <a:r>
              <a:rPr sz="4000" spc="-8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&amp;</a:t>
            </a:r>
            <a:r>
              <a:rPr sz="4000" spc="-14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355">
                <a:solidFill>
                  <a:srgbClr val="2A2A2A"/>
                </a:solidFill>
                <a:latin typeface="Arial"/>
                <a:cs typeface="Arial"/>
              </a:rPr>
              <a:t>Canvas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360">
                <a:solidFill>
                  <a:srgbClr val="2A2A2A"/>
                </a:solidFill>
                <a:latin typeface="Arial"/>
                <a:cs typeface="Arial"/>
              </a:rPr>
              <a:t>Basics: </a:t>
            </a:r>
            <a:r>
              <a:rPr sz="4000" spc="-155">
                <a:solidFill>
                  <a:srgbClr val="2A2A2A"/>
                </a:solidFill>
                <a:latin typeface="Arial"/>
                <a:cs typeface="Arial"/>
              </a:rPr>
              <a:t>myCI</a:t>
            </a:r>
            <a:r>
              <a:rPr sz="4000" spc="-10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330">
                <a:solidFill>
                  <a:srgbClr val="2A2A2A"/>
                </a:solidFill>
                <a:latin typeface="Arial"/>
                <a:cs typeface="Arial"/>
              </a:rPr>
              <a:t>and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300">
                <a:solidFill>
                  <a:srgbClr val="2A2A2A"/>
                </a:solidFill>
                <a:latin typeface="Arial"/>
                <a:cs typeface="Arial"/>
              </a:rPr>
              <a:t>Services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600">
              <a:latin typeface="Arial"/>
              <a:cs typeface="Arial"/>
            </a:endParaRPr>
          </a:p>
          <a:p>
            <a:pPr marL="153670" marR="5080" indent="-141605">
              <a:lnSpc>
                <a:spcPct val="125000"/>
              </a:lnSpc>
            </a:pPr>
            <a:r>
              <a:rPr sz="4000" spc="-160">
                <a:solidFill>
                  <a:srgbClr val="2A2A2A"/>
                </a:solidFill>
                <a:latin typeface="Arial"/>
                <a:cs typeface="Arial"/>
              </a:rPr>
              <a:t>Registration</a:t>
            </a:r>
            <a:r>
              <a:rPr sz="4000" spc="-11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&amp;</a:t>
            </a:r>
            <a:r>
              <a:rPr sz="4000" spc="-10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90">
                <a:solidFill>
                  <a:srgbClr val="2A2A2A"/>
                </a:solidFill>
                <a:latin typeface="Arial"/>
                <a:cs typeface="Arial"/>
              </a:rPr>
              <a:t>Records: 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How</a:t>
            </a:r>
            <a:r>
              <a:rPr sz="4000" spc="-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114">
                <a:solidFill>
                  <a:srgbClr val="2A2A2A"/>
                </a:solidFill>
                <a:latin typeface="Arial"/>
                <a:cs typeface="Arial"/>
              </a:rPr>
              <a:t>to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204">
                <a:solidFill>
                  <a:srgbClr val="2A2A2A"/>
                </a:solidFill>
                <a:latin typeface="Arial"/>
                <a:cs typeface="Arial"/>
              </a:rPr>
              <a:t>Register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 for</a:t>
            </a:r>
            <a:r>
              <a:rPr sz="4000" spc="-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345">
                <a:solidFill>
                  <a:srgbClr val="2A2A2A"/>
                </a:solidFill>
                <a:latin typeface="Arial"/>
                <a:cs typeface="Arial"/>
              </a:rPr>
              <a:t>Classes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200">
              <a:latin typeface="Arial"/>
              <a:cs typeface="Arial"/>
            </a:endParaRPr>
          </a:p>
          <a:p>
            <a:pPr marL="12700" marR="24765">
              <a:lnSpc>
                <a:spcPct val="125000"/>
              </a:lnSpc>
            </a:pPr>
            <a:r>
              <a:rPr sz="4000" spc="-280">
                <a:solidFill>
                  <a:srgbClr val="2A2A2A"/>
                </a:solidFill>
                <a:latin typeface="Arial"/>
                <a:cs typeface="Arial"/>
              </a:rPr>
              <a:t>Financial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 Aid</a:t>
            </a:r>
            <a:r>
              <a:rPr sz="4000" spc="-254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&amp;</a:t>
            </a:r>
            <a:r>
              <a:rPr sz="4000" spc="-12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280">
                <a:solidFill>
                  <a:srgbClr val="2A2A2A"/>
                </a:solidFill>
                <a:latin typeface="Arial"/>
                <a:cs typeface="Arial"/>
              </a:rPr>
              <a:t>Scholarships: </a:t>
            </a:r>
            <a:r>
              <a:rPr sz="4000" spc="-65">
                <a:solidFill>
                  <a:srgbClr val="2A2A2A"/>
                </a:solidFill>
                <a:latin typeface="Arial"/>
                <a:cs typeface="Arial"/>
              </a:rPr>
              <a:t>Contact</a:t>
            </a:r>
            <a:r>
              <a:rPr sz="4000" spc="-17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330">
                <a:solidFill>
                  <a:srgbClr val="2A2A2A"/>
                </a:solidFill>
                <a:latin typeface="Arial"/>
                <a:cs typeface="Arial"/>
              </a:rPr>
              <a:t>and</a:t>
            </a:r>
            <a:r>
              <a:rPr sz="400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180">
                <a:solidFill>
                  <a:srgbClr val="2A2A2A"/>
                </a:solidFill>
                <a:latin typeface="Arial"/>
                <a:cs typeface="Arial"/>
              </a:rPr>
              <a:t>Student</a:t>
            </a:r>
            <a:r>
              <a:rPr sz="4000" spc="-8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4000" spc="-330">
                <a:solidFill>
                  <a:srgbClr val="2A2A2A"/>
                </a:solidFill>
                <a:latin typeface="Arial"/>
                <a:cs typeface="Arial"/>
              </a:rPr>
              <a:t>Finance </a:t>
            </a:r>
            <a:r>
              <a:rPr sz="4000" spc="-10">
                <a:solidFill>
                  <a:srgbClr val="2A2A2A"/>
                </a:solidFill>
                <a:latin typeface="Arial"/>
                <a:cs typeface="Arial"/>
              </a:rPr>
              <a:t>Information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108" y="4468956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108" y="6754956"/>
            <a:ext cx="114300" cy="1142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6884" y="0"/>
            <a:ext cx="17481550" cy="10287000"/>
            <a:chOff x="806884" y="0"/>
            <a:chExt cx="1748155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8087" y="0"/>
              <a:ext cx="9409911" cy="1027688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825397" y="4705626"/>
              <a:ext cx="5462905" cy="5581650"/>
            </a:xfrm>
            <a:custGeom>
              <a:avLst/>
              <a:gdLst/>
              <a:ahLst/>
              <a:cxnLst/>
              <a:rect l="l" t="t" r="r" b="b"/>
              <a:pathLst>
                <a:path w="5462905" h="5581650">
                  <a:moveTo>
                    <a:pt x="0" y="5581373"/>
                  </a:moveTo>
                  <a:lnTo>
                    <a:pt x="5462601" y="0"/>
                  </a:lnTo>
                  <a:lnTo>
                    <a:pt x="5462601" y="5581373"/>
                  </a:lnTo>
                  <a:lnTo>
                    <a:pt x="0" y="5581373"/>
                  </a:lnTo>
                  <a:close/>
                </a:path>
              </a:pathLst>
            </a:custGeom>
            <a:solidFill>
              <a:srgbClr val="8F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7963" y="6129741"/>
              <a:ext cx="8322309" cy="4157345"/>
            </a:xfrm>
            <a:custGeom>
              <a:avLst/>
              <a:gdLst/>
              <a:ahLst/>
              <a:cxnLst/>
              <a:rect l="l" t="t" r="r" b="b"/>
              <a:pathLst>
                <a:path w="8322309" h="4157345">
                  <a:moveTo>
                    <a:pt x="8321949" y="4157258"/>
                  </a:moveTo>
                  <a:lnTo>
                    <a:pt x="0" y="4157258"/>
                  </a:lnTo>
                  <a:lnTo>
                    <a:pt x="4336795" y="0"/>
                  </a:lnTo>
                  <a:lnTo>
                    <a:pt x="8321949" y="4157258"/>
                  </a:lnTo>
                  <a:close/>
                </a:path>
              </a:pathLst>
            </a:custGeom>
            <a:solidFill>
              <a:srgbClr val="CB1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884" y="3074745"/>
              <a:ext cx="5781674" cy="59245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1960" y="1028700"/>
              <a:ext cx="6924674" cy="57530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0348" y="658246"/>
            <a:ext cx="5255895" cy="1692275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 marR="5080">
              <a:lnSpc>
                <a:spcPts val="5930"/>
              </a:lnSpc>
              <a:spcBef>
                <a:spcPts val="1355"/>
              </a:spcBef>
            </a:pPr>
            <a:r>
              <a:rPr sz="6000" spc="-275"/>
              <a:t>Dolphin</a:t>
            </a:r>
            <a:r>
              <a:rPr sz="6000" spc="-90"/>
              <a:t> </a:t>
            </a:r>
            <a:r>
              <a:rPr sz="6000" spc="-310"/>
              <a:t>Name </a:t>
            </a:r>
            <a:r>
              <a:rPr sz="6000" spc="-20"/>
              <a:t>myCI</a:t>
            </a:r>
            <a:endParaRPr sz="6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545" y="547247"/>
              <a:ext cx="10744199" cy="46005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7649" y="4717239"/>
              <a:ext cx="8582024" cy="52196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542177" y="2016260"/>
            <a:ext cx="3928745" cy="5626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7000"/>
              </a:lnSpc>
              <a:spcBef>
                <a:spcPts val="95"/>
              </a:spcBef>
            </a:pPr>
            <a:r>
              <a:rPr sz="7850" b="1" spc="-480">
                <a:solidFill>
                  <a:srgbClr val="FFFFFF"/>
                </a:solidFill>
                <a:latin typeface="Gill Sans"/>
                <a:cs typeface="Gill Sans"/>
              </a:rPr>
              <a:t>How</a:t>
            </a:r>
            <a:r>
              <a:rPr sz="7850" b="1" spc="-145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7850" b="1" spc="-480">
                <a:solidFill>
                  <a:srgbClr val="FFFFFF"/>
                </a:solidFill>
                <a:latin typeface="Gill Sans"/>
                <a:cs typeface="Gill Sans"/>
              </a:rPr>
              <a:t>to </a:t>
            </a:r>
            <a:r>
              <a:rPr sz="7850" b="1" spc="-375">
                <a:solidFill>
                  <a:srgbClr val="FFFFFF"/>
                </a:solidFill>
                <a:latin typeface="Gill Sans"/>
                <a:cs typeface="Gill Sans"/>
              </a:rPr>
              <a:t>Register </a:t>
            </a:r>
            <a:r>
              <a:rPr sz="7850" b="1" spc="-470">
                <a:solidFill>
                  <a:srgbClr val="FFFFFF"/>
                </a:solidFill>
                <a:latin typeface="Gill Sans"/>
                <a:cs typeface="Gill Sans"/>
              </a:rPr>
              <a:t>for </a:t>
            </a:r>
            <a:r>
              <a:rPr sz="7850" b="1" spc="-320">
                <a:solidFill>
                  <a:srgbClr val="FFFFFF"/>
                </a:solidFill>
                <a:latin typeface="Gill Sans"/>
                <a:cs typeface="Gill Sans"/>
              </a:rPr>
              <a:t>Classes</a:t>
            </a:r>
            <a:endParaRPr sz="785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11700" y="209344"/>
              <a:ext cx="10420349" cy="76009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066299"/>
              <a:ext cx="10534649" cy="18192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58658" y="6961530"/>
              <a:ext cx="9387840" cy="2944495"/>
            </a:xfrm>
            <a:custGeom>
              <a:avLst/>
              <a:gdLst/>
              <a:ahLst/>
              <a:cxnLst/>
              <a:rect l="l" t="t" r="r" b="b"/>
              <a:pathLst>
                <a:path w="9387840" h="2944495">
                  <a:moveTo>
                    <a:pt x="1926196" y="429882"/>
                  </a:moveTo>
                  <a:lnTo>
                    <a:pt x="1903450" y="387934"/>
                  </a:lnTo>
                  <a:lnTo>
                    <a:pt x="1829803" y="304444"/>
                  </a:lnTo>
                  <a:lnTo>
                    <a:pt x="1797202" y="269354"/>
                  </a:lnTo>
                  <a:lnTo>
                    <a:pt x="1763496" y="235546"/>
                  </a:lnTo>
                  <a:lnTo>
                    <a:pt x="1728139" y="203720"/>
                  </a:lnTo>
                  <a:lnTo>
                    <a:pt x="1689785" y="172986"/>
                  </a:lnTo>
                  <a:lnTo>
                    <a:pt x="1650504" y="144360"/>
                  </a:lnTo>
                  <a:lnTo>
                    <a:pt x="1610271" y="117970"/>
                  </a:lnTo>
                  <a:lnTo>
                    <a:pt x="1569046" y="93916"/>
                  </a:lnTo>
                  <a:lnTo>
                    <a:pt x="1526832" y="72339"/>
                  </a:lnTo>
                  <a:lnTo>
                    <a:pt x="1483575" y="53340"/>
                  </a:lnTo>
                  <a:lnTo>
                    <a:pt x="1439278" y="37033"/>
                  </a:lnTo>
                  <a:lnTo>
                    <a:pt x="1393901" y="23533"/>
                  </a:lnTo>
                  <a:lnTo>
                    <a:pt x="1347431" y="12966"/>
                  </a:lnTo>
                  <a:lnTo>
                    <a:pt x="1299845" y="5448"/>
                  </a:lnTo>
                  <a:lnTo>
                    <a:pt x="1251102" y="1079"/>
                  </a:lnTo>
                  <a:lnTo>
                    <a:pt x="1201204" y="0"/>
                  </a:lnTo>
                  <a:lnTo>
                    <a:pt x="1150277" y="2209"/>
                  </a:lnTo>
                  <a:lnTo>
                    <a:pt x="1100556" y="7505"/>
                  </a:lnTo>
                  <a:lnTo>
                    <a:pt x="1052017" y="15748"/>
                  </a:lnTo>
                  <a:lnTo>
                    <a:pt x="1004620" y="26809"/>
                  </a:lnTo>
                  <a:lnTo>
                    <a:pt x="958367" y="40589"/>
                  </a:lnTo>
                  <a:lnTo>
                    <a:pt x="913231" y="56934"/>
                  </a:lnTo>
                  <a:lnTo>
                    <a:pt x="869175" y="75742"/>
                  </a:lnTo>
                  <a:lnTo>
                    <a:pt x="826185" y="96888"/>
                  </a:lnTo>
                  <a:lnTo>
                    <a:pt x="784237" y="120243"/>
                  </a:lnTo>
                  <a:lnTo>
                    <a:pt x="743331" y="145681"/>
                  </a:lnTo>
                  <a:lnTo>
                    <a:pt x="703402" y="173075"/>
                  </a:lnTo>
                  <a:lnTo>
                    <a:pt x="664476" y="202323"/>
                  </a:lnTo>
                  <a:lnTo>
                    <a:pt x="626491" y="233273"/>
                  </a:lnTo>
                  <a:lnTo>
                    <a:pt x="589445" y="265823"/>
                  </a:lnTo>
                  <a:lnTo>
                    <a:pt x="553072" y="300659"/>
                  </a:lnTo>
                  <a:lnTo>
                    <a:pt x="518972" y="336854"/>
                  </a:lnTo>
                  <a:lnTo>
                    <a:pt x="487083" y="374370"/>
                  </a:lnTo>
                  <a:lnTo>
                    <a:pt x="457377" y="413156"/>
                  </a:lnTo>
                  <a:lnTo>
                    <a:pt x="429768" y="453161"/>
                  </a:lnTo>
                  <a:lnTo>
                    <a:pt x="404202" y="494334"/>
                  </a:lnTo>
                  <a:lnTo>
                    <a:pt x="380619" y="536600"/>
                  </a:lnTo>
                  <a:lnTo>
                    <a:pt x="358978" y="579945"/>
                  </a:lnTo>
                  <a:lnTo>
                    <a:pt x="339204" y="624293"/>
                  </a:lnTo>
                  <a:lnTo>
                    <a:pt x="321246" y="669594"/>
                  </a:lnTo>
                  <a:lnTo>
                    <a:pt x="305041" y="715810"/>
                  </a:lnTo>
                  <a:lnTo>
                    <a:pt x="290537" y="762876"/>
                  </a:lnTo>
                  <a:lnTo>
                    <a:pt x="277672" y="810742"/>
                  </a:lnTo>
                  <a:lnTo>
                    <a:pt x="266395" y="859370"/>
                  </a:lnTo>
                  <a:lnTo>
                    <a:pt x="256628" y="908685"/>
                  </a:lnTo>
                  <a:lnTo>
                    <a:pt x="237947" y="1023023"/>
                  </a:lnTo>
                  <a:lnTo>
                    <a:pt x="162077" y="910564"/>
                  </a:lnTo>
                  <a:lnTo>
                    <a:pt x="131076" y="878801"/>
                  </a:lnTo>
                  <a:lnTo>
                    <a:pt x="93230" y="861364"/>
                  </a:lnTo>
                  <a:lnTo>
                    <a:pt x="49288" y="851865"/>
                  </a:lnTo>
                  <a:lnTo>
                    <a:pt x="0" y="843915"/>
                  </a:lnTo>
                  <a:lnTo>
                    <a:pt x="26873" y="911136"/>
                  </a:lnTo>
                  <a:lnTo>
                    <a:pt x="58966" y="974928"/>
                  </a:lnTo>
                  <a:lnTo>
                    <a:pt x="85013" y="1019784"/>
                  </a:lnTo>
                  <a:lnTo>
                    <a:pt x="112687" y="1063548"/>
                  </a:lnTo>
                  <a:lnTo>
                    <a:pt x="141668" y="1106424"/>
                  </a:lnTo>
                  <a:lnTo>
                    <a:pt x="171678" y="1148613"/>
                  </a:lnTo>
                  <a:lnTo>
                    <a:pt x="202374" y="1190345"/>
                  </a:lnTo>
                  <a:lnTo>
                    <a:pt x="295579" y="1314881"/>
                  </a:lnTo>
                  <a:lnTo>
                    <a:pt x="329704" y="1353108"/>
                  </a:lnTo>
                  <a:lnTo>
                    <a:pt x="368223" y="1381925"/>
                  </a:lnTo>
                  <a:lnTo>
                    <a:pt x="410705" y="1402359"/>
                  </a:lnTo>
                  <a:lnTo>
                    <a:pt x="456692" y="1415478"/>
                  </a:lnTo>
                  <a:lnTo>
                    <a:pt x="505726" y="1422311"/>
                  </a:lnTo>
                  <a:lnTo>
                    <a:pt x="533590" y="1422857"/>
                  </a:lnTo>
                  <a:lnTo>
                    <a:pt x="550214" y="1417154"/>
                  </a:lnTo>
                  <a:lnTo>
                    <a:pt x="561263" y="1402664"/>
                  </a:lnTo>
                  <a:lnTo>
                    <a:pt x="572325" y="1376832"/>
                  </a:lnTo>
                  <a:lnTo>
                    <a:pt x="604939" y="1294028"/>
                  </a:lnTo>
                  <a:lnTo>
                    <a:pt x="622668" y="1253324"/>
                  </a:lnTo>
                  <a:lnTo>
                    <a:pt x="642848" y="1214043"/>
                  </a:lnTo>
                  <a:lnTo>
                    <a:pt x="668578" y="1169746"/>
                  </a:lnTo>
                  <a:lnTo>
                    <a:pt x="695286" y="1126121"/>
                  </a:lnTo>
                  <a:lnTo>
                    <a:pt x="723087" y="1083259"/>
                  </a:lnTo>
                  <a:lnTo>
                    <a:pt x="752068" y="1041247"/>
                  </a:lnTo>
                  <a:lnTo>
                    <a:pt x="782358" y="1000188"/>
                  </a:lnTo>
                  <a:lnTo>
                    <a:pt x="814070" y="960170"/>
                  </a:lnTo>
                  <a:lnTo>
                    <a:pt x="847305" y="921296"/>
                  </a:lnTo>
                  <a:lnTo>
                    <a:pt x="882180" y="883666"/>
                  </a:lnTo>
                  <a:lnTo>
                    <a:pt x="918806" y="847369"/>
                  </a:lnTo>
                  <a:lnTo>
                    <a:pt x="928979" y="838796"/>
                  </a:lnTo>
                  <a:lnTo>
                    <a:pt x="938657" y="829818"/>
                  </a:lnTo>
                  <a:lnTo>
                    <a:pt x="944397" y="819111"/>
                  </a:lnTo>
                  <a:lnTo>
                    <a:pt x="942835" y="805332"/>
                  </a:lnTo>
                  <a:lnTo>
                    <a:pt x="927874" y="799236"/>
                  </a:lnTo>
                  <a:lnTo>
                    <a:pt x="913193" y="793711"/>
                  </a:lnTo>
                  <a:lnTo>
                    <a:pt x="899858" y="787450"/>
                  </a:lnTo>
                  <a:lnTo>
                    <a:pt x="847331" y="747572"/>
                  </a:lnTo>
                  <a:lnTo>
                    <a:pt x="800087" y="732726"/>
                  </a:lnTo>
                  <a:lnTo>
                    <a:pt x="752043" y="736231"/>
                  </a:lnTo>
                  <a:lnTo>
                    <a:pt x="708025" y="759701"/>
                  </a:lnTo>
                  <a:lnTo>
                    <a:pt x="671385" y="792162"/>
                  </a:lnTo>
                  <a:lnTo>
                    <a:pt x="635952" y="826033"/>
                  </a:lnTo>
                  <a:lnTo>
                    <a:pt x="566356" y="895197"/>
                  </a:lnTo>
                  <a:lnTo>
                    <a:pt x="524586" y="942098"/>
                  </a:lnTo>
                  <a:lnTo>
                    <a:pt x="522376" y="932218"/>
                  </a:lnTo>
                  <a:lnTo>
                    <a:pt x="520496" y="928293"/>
                  </a:lnTo>
                  <a:lnTo>
                    <a:pt x="520814" y="924687"/>
                  </a:lnTo>
                  <a:lnTo>
                    <a:pt x="522071" y="916686"/>
                  </a:lnTo>
                  <a:lnTo>
                    <a:pt x="541121" y="853325"/>
                  </a:lnTo>
                  <a:lnTo>
                    <a:pt x="557669" y="806754"/>
                  </a:lnTo>
                  <a:lnTo>
                    <a:pt x="575970" y="761174"/>
                  </a:lnTo>
                  <a:lnTo>
                    <a:pt x="596049" y="716584"/>
                  </a:lnTo>
                  <a:lnTo>
                    <a:pt x="617943" y="673011"/>
                  </a:lnTo>
                  <a:lnTo>
                    <a:pt x="641667" y="630491"/>
                  </a:lnTo>
                  <a:lnTo>
                    <a:pt x="667270" y="589026"/>
                  </a:lnTo>
                  <a:lnTo>
                    <a:pt x="694766" y="548652"/>
                  </a:lnTo>
                  <a:lnTo>
                    <a:pt x="724192" y="509384"/>
                  </a:lnTo>
                  <a:lnTo>
                    <a:pt x="755561" y="471246"/>
                  </a:lnTo>
                  <a:lnTo>
                    <a:pt x="788911" y="434263"/>
                  </a:lnTo>
                  <a:lnTo>
                    <a:pt x="825360" y="397344"/>
                  </a:lnTo>
                  <a:lnTo>
                    <a:pt x="863206" y="362597"/>
                  </a:lnTo>
                  <a:lnTo>
                    <a:pt x="902500" y="330161"/>
                  </a:lnTo>
                  <a:lnTo>
                    <a:pt x="943279" y="300164"/>
                  </a:lnTo>
                  <a:lnTo>
                    <a:pt x="985596" y="272732"/>
                  </a:lnTo>
                  <a:lnTo>
                    <a:pt x="1029474" y="247980"/>
                  </a:lnTo>
                  <a:lnTo>
                    <a:pt x="1074978" y="226060"/>
                  </a:lnTo>
                  <a:lnTo>
                    <a:pt x="1122133" y="207073"/>
                  </a:lnTo>
                  <a:lnTo>
                    <a:pt x="1171003" y="191173"/>
                  </a:lnTo>
                  <a:lnTo>
                    <a:pt x="1221613" y="178473"/>
                  </a:lnTo>
                  <a:lnTo>
                    <a:pt x="1273009" y="169037"/>
                  </a:lnTo>
                  <a:lnTo>
                    <a:pt x="1323428" y="163093"/>
                  </a:lnTo>
                  <a:lnTo>
                    <a:pt x="1372819" y="160743"/>
                  </a:lnTo>
                  <a:lnTo>
                    <a:pt x="1421155" y="162052"/>
                  </a:lnTo>
                  <a:lnTo>
                    <a:pt x="1468386" y="167144"/>
                  </a:lnTo>
                  <a:lnTo>
                    <a:pt x="1514487" y="176098"/>
                  </a:lnTo>
                  <a:lnTo>
                    <a:pt x="1559407" y="189014"/>
                  </a:lnTo>
                  <a:lnTo>
                    <a:pt x="1603095" y="205994"/>
                  </a:lnTo>
                  <a:lnTo>
                    <a:pt x="1645526" y="227101"/>
                  </a:lnTo>
                  <a:lnTo>
                    <a:pt x="1686648" y="252463"/>
                  </a:lnTo>
                  <a:lnTo>
                    <a:pt x="1726438" y="282155"/>
                  </a:lnTo>
                  <a:lnTo>
                    <a:pt x="1764830" y="316268"/>
                  </a:lnTo>
                  <a:lnTo>
                    <a:pt x="1801799" y="354914"/>
                  </a:lnTo>
                  <a:lnTo>
                    <a:pt x="1819998" y="376021"/>
                  </a:lnTo>
                  <a:lnTo>
                    <a:pt x="1829562" y="386029"/>
                  </a:lnTo>
                  <a:lnTo>
                    <a:pt x="1839963" y="394906"/>
                  </a:lnTo>
                  <a:lnTo>
                    <a:pt x="1857908" y="407327"/>
                  </a:lnTo>
                  <a:lnTo>
                    <a:pt x="1876425" y="418973"/>
                  </a:lnTo>
                  <a:lnTo>
                    <a:pt x="1913940" y="441642"/>
                  </a:lnTo>
                  <a:lnTo>
                    <a:pt x="1926196" y="429882"/>
                  </a:lnTo>
                  <a:close/>
                </a:path>
                <a:path w="9387840" h="2944495">
                  <a:moveTo>
                    <a:pt x="9387776" y="2526106"/>
                  </a:moveTo>
                  <a:lnTo>
                    <a:pt x="9384106" y="2509139"/>
                  </a:lnTo>
                  <a:lnTo>
                    <a:pt x="9370301" y="2491879"/>
                  </a:lnTo>
                  <a:lnTo>
                    <a:pt x="9328874" y="2522639"/>
                  </a:lnTo>
                  <a:lnTo>
                    <a:pt x="9286723" y="2551493"/>
                  </a:lnTo>
                  <a:lnTo>
                    <a:pt x="9243847" y="2578404"/>
                  </a:lnTo>
                  <a:lnTo>
                    <a:pt x="9200248" y="2603360"/>
                  </a:lnTo>
                  <a:lnTo>
                    <a:pt x="9155913" y="2626322"/>
                  </a:lnTo>
                  <a:lnTo>
                    <a:pt x="9110840" y="2647264"/>
                  </a:lnTo>
                  <a:lnTo>
                    <a:pt x="9065031" y="2666161"/>
                  </a:lnTo>
                  <a:lnTo>
                    <a:pt x="9018473" y="2682989"/>
                  </a:lnTo>
                  <a:lnTo>
                    <a:pt x="8971178" y="2697708"/>
                  </a:lnTo>
                  <a:lnTo>
                    <a:pt x="8923122" y="2710319"/>
                  </a:lnTo>
                  <a:lnTo>
                    <a:pt x="8874303" y="2720771"/>
                  </a:lnTo>
                  <a:lnTo>
                    <a:pt x="8824722" y="2729039"/>
                  </a:lnTo>
                  <a:lnTo>
                    <a:pt x="8774379" y="2735110"/>
                  </a:lnTo>
                  <a:lnTo>
                    <a:pt x="8723262" y="2738945"/>
                  </a:lnTo>
                  <a:lnTo>
                    <a:pt x="8671369" y="2740520"/>
                  </a:lnTo>
                  <a:lnTo>
                    <a:pt x="8628964" y="2739148"/>
                  </a:lnTo>
                  <a:lnTo>
                    <a:pt x="8582850" y="2734487"/>
                  </a:lnTo>
                  <a:lnTo>
                    <a:pt x="8533765" y="2726842"/>
                  </a:lnTo>
                  <a:lnTo>
                    <a:pt x="8482482" y="2716466"/>
                  </a:lnTo>
                  <a:lnTo>
                    <a:pt x="8429739" y="2703626"/>
                  </a:lnTo>
                  <a:lnTo>
                    <a:pt x="8376298" y="2688615"/>
                  </a:lnTo>
                  <a:lnTo>
                    <a:pt x="8322907" y="2671686"/>
                  </a:lnTo>
                  <a:lnTo>
                    <a:pt x="8270303" y="2653106"/>
                  </a:lnTo>
                  <a:lnTo>
                    <a:pt x="8219262" y="2633180"/>
                  </a:lnTo>
                  <a:lnTo>
                    <a:pt x="8170532" y="2612148"/>
                  </a:lnTo>
                  <a:lnTo>
                    <a:pt x="8124838" y="2590292"/>
                  </a:lnTo>
                  <a:lnTo>
                    <a:pt x="8082966" y="2567876"/>
                  </a:lnTo>
                  <a:lnTo>
                    <a:pt x="8045653" y="2545194"/>
                  </a:lnTo>
                  <a:lnTo>
                    <a:pt x="8013649" y="2522499"/>
                  </a:lnTo>
                  <a:lnTo>
                    <a:pt x="7968589" y="2478176"/>
                  </a:lnTo>
                  <a:lnTo>
                    <a:pt x="8020723" y="2480830"/>
                  </a:lnTo>
                  <a:lnTo>
                    <a:pt x="8036573" y="2481034"/>
                  </a:lnTo>
                  <a:lnTo>
                    <a:pt x="8178254" y="2478443"/>
                  </a:lnTo>
                  <a:lnTo>
                    <a:pt x="8225714" y="2472982"/>
                  </a:lnTo>
                  <a:lnTo>
                    <a:pt x="8268436" y="2459329"/>
                  </a:lnTo>
                  <a:lnTo>
                    <a:pt x="8307095" y="2438666"/>
                  </a:lnTo>
                  <a:lnTo>
                    <a:pt x="8342300" y="2412136"/>
                  </a:lnTo>
                  <a:lnTo>
                    <a:pt x="8374710" y="2380894"/>
                  </a:lnTo>
                  <a:lnTo>
                    <a:pt x="8404961" y="2346109"/>
                  </a:lnTo>
                  <a:lnTo>
                    <a:pt x="8426640" y="2307615"/>
                  </a:lnTo>
                  <a:lnTo>
                    <a:pt x="8426336" y="2293785"/>
                  </a:lnTo>
                  <a:lnTo>
                    <a:pt x="8381301" y="2296210"/>
                  </a:lnTo>
                  <a:lnTo>
                    <a:pt x="8337651" y="2298903"/>
                  </a:lnTo>
                  <a:lnTo>
                    <a:pt x="8294967" y="2300706"/>
                  </a:lnTo>
                  <a:lnTo>
                    <a:pt x="8252815" y="2300478"/>
                  </a:lnTo>
                  <a:lnTo>
                    <a:pt x="8203870" y="2297938"/>
                  </a:lnTo>
                  <a:lnTo>
                    <a:pt x="8155076" y="2294255"/>
                  </a:lnTo>
                  <a:lnTo>
                    <a:pt x="8106461" y="2289467"/>
                  </a:lnTo>
                  <a:lnTo>
                    <a:pt x="8057985" y="2283587"/>
                  </a:lnTo>
                  <a:lnTo>
                    <a:pt x="8009674" y="2276678"/>
                  </a:lnTo>
                  <a:lnTo>
                    <a:pt x="7961516" y="2268753"/>
                  </a:lnTo>
                  <a:lnTo>
                    <a:pt x="7913497" y="2259850"/>
                  </a:lnTo>
                  <a:lnTo>
                    <a:pt x="7865631" y="2250008"/>
                  </a:lnTo>
                  <a:lnTo>
                    <a:pt x="7817904" y="2239238"/>
                  </a:lnTo>
                  <a:lnTo>
                    <a:pt x="7770317" y="2227592"/>
                  </a:lnTo>
                  <a:lnTo>
                    <a:pt x="7722870" y="2215108"/>
                  </a:lnTo>
                  <a:lnTo>
                    <a:pt x="7703947" y="2210371"/>
                  </a:lnTo>
                  <a:lnTo>
                    <a:pt x="7684046" y="2206904"/>
                  </a:lnTo>
                  <a:lnTo>
                    <a:pt x="7665123" y="2206498"/>
                  </a:lnTo>
                  <a:lnTo>
                    <a:pt x="7649108" y="2210943"/>
                  </a:lnTo>
                  <a:lnTo>
                    <a:pt x="7609840" y="2233625"/>
                  </a:lnTo>
                  <a:lnTo>
                    <a:pt x="7572629" y="2259647"/>
                  </a:lnTo>
                  <a:lnTo>
                    <a:pt x="7539114" y="2290216"/>
                  </a:lnTo>
                  <a:lnTo>
                    <a:pt x="7510856" y="2326487"/>
                  </a:lnTo>
                  <a:lnTo>
                    <a:pt x="7495972" y="2366340"/>
                  </a:lnTo>
                  <a:lnTo>
                    <a:pt x="7497292" y="2388260"/>
                  </a:lnTo>
                  <a:lnTo>
                    <a:pt x="7505611" y="2412923"/>
                  </a:lnTo>
                  <a:lnTo>
                    <a:pt x="7527709" y="2461361"/>
                  </a:lnTo>
                  <a:lnTo>
                    <a:pt x="7549375" y="2509990"/>
                  </a:lnTo>
                  <a:lnTo>
                    <a:pt x="7591742" y="2607665"/>
                  </a:lnTo>
                  <a:lnTo>
                    <a:pt x="7700162" y="2862986"/>
                  </a:lnTo>
                  <a:lnTo>
                    <a:pt x="7716761" y="2898419"/>
                  </a:lnTo>
                  <a:lnTo>
                    <a:pt x="7761122" y="2869527"/>
                  </a:lnTo>
                  <a:lnTo>
                    <a:pt x="7816253" y="2821292"/>
                  </a:lnTo>
                  <a:lnTo>
                    <a:pt x="7836916" y="2787192"/>
                  </a:lnTo>
                  <a:lnTo>
                    <a:pt x="7839088" y="2747467"/>
                  </a:lnTo>
                  <a:lnTo>
                    <a:pt x="7826108" y="2691866"/>
                  </a:lnTo>
                  <a:lnTo>
                    <a:pt x="7823581" y="2681986"/>
                  </a:lnTo>
                  <a:lnTo>
                    <a:pt x="7818463" y="2654350"/>
                  </a:lnTo>
                  <a:lnTo>
                    <a:pt x="7994294" y="2765069"/>
                  </a:lnTo>
                  <a:lnTo>
                    <a:pt x="8037919" y="2791790"/>
                  </a:lnTo>
                  <a:lnTo>
                    <a:pt x="8081810" y="2817838"/>
                  </a:lnTo>
                  <a:lnTo>
                    <a:pt x="8125333" y="2841714"/>
                  </a:lnTo>
                  <a:lnTo>
                    <a:pt x="8169402" y="2863037"/>
                  </a:lnTo>
                  <a:lnTo>
                    <a:pt x="8213992" y="2881820"/>
                  </a:lnTo>
                  <a:lnTo>
                    <a:pt x="8259102" y="2898089"/>
                  </a:lnTo>
                  <a:lnTo>
                    <a:pt x="8304708" y="2911856"/>
                  </a:lnTo>
                  <a:lnTo>
                    <a:pt x="8350796" y="2923159"/>
                  </a:lnTo>
                  <a:lnTo>
                    <a:pt x="8397354" y="2932011"/>
                  </a:lnTo>
                  <a:lnTo>
                    <a:pt x="8444370" y="2938424"/>
                  </a:lnTo>
                  <a:lnTo>
                    <a:pt x="8491830" y="2942437"/>
                  </a:lnTo>
                  <a:lnTo>
                    <a:pt x="8539721" y="2944076"/>
                  </a:lnTo>
                  <a:lnTo>
                    <a:pt x="8588032" y="2943339"/>
                  </a:lnTo>
                  <a:lnTo>
                    <a:pt x="8636749" y="2940253"/>
                  </a:lnTo>
                  <a:lnTo>
                    <a:pt x="8685847" y="2934855"/>
                  </a:lnTo>
                  <a:lnTo>
                    <a:pt x="8737587" y="2927019"/>
                  </a:lnTo>
                  <a:lnTo>
                    <a:pt x="8788654" y="2917291"/>
                  </a:lnTo>
                  <a:lnTo>
                    <a:pt x="8839009" y="2905658"/>
                  </a:lnTo>
                  <a:lnTo>
                    <a:pt x="8888654" y="2892082"/>
                  </a:lnTo>
                  <a:lnTo>
                    <a:pt x="8937549" y="2876512"/>
                  </a:lnTo>
                  <a:lnTo>
                    <a:pt x="8985669" y="2858935"/>
                  </a:lnTo>
                  <a:lnTo>
                    <a:pt x="9033002" y="2839313"/>
                  </a:lnTo>
                  <a:lnTo>
                    <a:pt x="9079522" y="2817596"/>
                  </a:lnTo>
                  <a:lnTo>
                    <a:pt x="9125217" y="2793771"/>
                  </a:lnTo>
                  <a:lnTo>
                    <a:pt x="9170048" y="2767800"/>
                  </a:lnTo>
                  <a:lnTo>
                    <a:pt x="9214002" y="2739631"/>
                  </a:lnTo>
                  <a:lnTo>
                    <a:pt x="9257068" y="2709253"/>
                  </a:lnTo>
                  <a:lnTo>
                    <a:pt x="9294393" y="2677363"/>
                  </a:lnTo>
                  <a:lnTo>
                    <a:pt x="9326537" y="2641384"/>
                  </a:lnTo>
                  <a:lnTo>
                    <a:pt x="9354033" y="2601760"/>
                  </a:lnTo>
                  <a:lnTo>
                    <a:pt x="9377439" y="2558923"/>
                  </a:lnTo>
                  <a:lnTo>
                    <a:pt x="9384487" y="2542717"/>
                  </a:lnTo>
                  <a:lnTo>
                    <a:pt x="9387776" y="25261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93279" y="226189"/>
            <a:ext cx="3928745" cy="5626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7000"/>
              </a:lnSpc>
              <a:spcBef>
                <a:spcPts val="95"/>
              </a:spcBef>
            </a:pPr>
            <a:r>
              <a:rPr sz="7850" b="1" spc="-480">
                <a:solidFill>
                  <a:srgbClr val="FFFFFF"/>
                </a:solidFill>
                <a:latin typeface="Gill Sans"/>
                <a:cs typeface="Gill Sans"/>
              </a:rPr>
              <a:t>How</a:t>
            </a:r>
            <a:r>
              <a:rPr sz="7850" b="1" spc="-145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7850" b="1" spc="-480">
                <a:solidFill>
                  <a:srgbClr val="FFFFFF"/>
                </a:solidFill>
                <a:latin typeface="Gill Sans"/>
                <a:cs typeface="Gill Sans"/>
              </a:rPr>
              <a:t>to </a:t>
            </a:r>
            <a:r>
              <a:rPr sz="7850" b="1" spc="-375">
                <a:solidFill>
                  <a:srgbClr val="FFFFFF"/>
                </a:solidFill>
                <a:latin typeface="Gill Sans"/>
                <a:cs typeface="Gill Sans"/>
              </a:rPr>
              <a:t>Register </a:t>
            </a:r>
            <a:r>
              <a:rPr sz="7850" b="1" spc="-470">
                <a:solidFill>
                  <a:srgbClr val="FFFFFF"/>
                </a:solidFill>
                <a:latin typeface="Gill Sans"/>
                <a:cs typeface="Gill Sans"/>
              </a:rPr>
              <a:t>for </a:t>
            </a:r>
            <a:r>
              <a:rPr sz="7850" b="1" spc="-320">
                <a:solidFill>
                  <a:srgbClr val="FFFFFF"/>
                </a:solidFill>
                <a:latin typeface="Gill Sans"/>
                <a:cs typeface="Gill Sans"/>
              </a:rPr>
              <a:t>Classes</a:t>
            </a:r>
            <a:endParaRPr sz="7850">
              <a:latin typeface="Gill Sans"/>
              <a:cs typeface="Gill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57907" y="8668299"/>
            <a:ext cx="32264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0" marR="5080" indent="-318135">
              <a:lnSpc>
                <a:spcPct val="115399"/>
              </a:lnSpc>
              <a:spcBef>
                <a:spcPts val="100"/>
              </a:spcBef>
            </a:pPr>
            <a:r>
              <a:rPr sz="2600" spc="-204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30">
                <a:solidFill>
                  <a:srgbClr val="FFFFFF"/>
                </a:solidFill>
                <a:latin typeface="Arial"/>
                <a:cs typeface="Arial"/>
              </a:rPr>
              <a:t>sure</a:t>
            </a:r>
            <a:r>
              <a:rPr sz="2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14">
                <a:solidFill>
                  <a:srgbClr val="FFFFFF"/>
                </a:solidFill>
                <a:latin typeface="Arial"/>
                <a:cs typeface="Arial"/>
              </a:rPr>
              <a:t>course</a:t>
            </a:r>
            <a:r>
              <a:rPr sz="2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9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600" spc="-70">
                <a:solidFill>
                  <a:srgbClr val="FFFFFF"/>
                </a:solidFill>
                <a:latin typeface="Arial"/>
                <a:cs typeface="Arial"/>
              </a:rPr>
              <a:t>listed</a:t>
            </a:r>
            <a:r>
              <a:rPr sz="2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33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2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0">
                <a:solidFill>
                  <a:srgbClr val="FFFFFF"/>
                </a:solidFill>
                <a:latin typeface="Arial"/>
                <a:cs typeface="Arial"/>
              </a:rPr>
              <a:t>course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2341" y="6674101"/>
            <a:ext cx="31102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 marR="5080" indent="-214629">
              <a:lnSpc>
                <a:spcPct val="115399"/>
              </a:lnSpc>
              <a:spcBef>
                <a:spcPts val="100"/>
              </a:spcBef>
            </a:pPr>
            <a:r>
              <a:rPr sz="2600" spc="-75">
                <a:solidFill>
                  <a:srgbClr val="FFFFFF"/>
                </a:solidFill>
                <a:latin typeface="Arial"/>
                <a:cs typeface="Arial"/>
              </a:rPr>
              <a:t>Double</a:t>
            </a:r>
            <a:r>
              <a:rPr sz="26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6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2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04">
                <a:solidFill>
                  <a:srgbClr val="FFFFFF"/>
                </a:solidFill>
                <a:latin typeface="Arial"/>
                <a:cs typeface="Arial"/>
              </a:rPr>
              <a:t>class </a:t>
            </a:r>
            <a:r>
              <a:rPr sz="2600" spc="-114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2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0">
                <a:solidFill>
                  <a:srgbClr val="FFFFFF"/>
                </a:solidFill>
                <a:latin typeface="Arial"/>
                <a:cs typeface="Arial"/>
              </a:rPr>
              <a:t>section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643" y="-599062"/>
            <a:ext cx="9692005" cy="4035425"/>
          </a:xfrm>
          <a:prstGeom prst="rect">
            <a:avLst/>
          </a:prstGeom>
        </p:spPr>
        <p:txBody>
          <a:bodyPr vert="horz" wrap="square" lIns="0" tIns="673735" rIns="0" bIns="0" rtlCol="0">
            <a:spAutoFit/>
          </a:bodyPr>
          <a:lstStyle/>
          <a:p>
            <a:pPr marL="854075">
              <a:lnSpc>
                <a:spcPct val="100000"/>
              </a:lnSpc>
              <a:spcBef>
                <a:spcPts val="5305"/>
              </a:spcBef>
            </a:pPr>
            <a:r>
              <a:rPr sz="9200" spc="-345"/>
              <a:t>Financial</a:t>
            </a:r>
            <a:r>
              <a:rPr sz="9200" spc="-165"/>
              <a:t> </a:t>
            </a:r>
            <a:r>
              <a:rPr sz="9200" spc="-509"/>
              <a:t>Aid</a:t>
            </a:r>
            <a:endParaRPr sz="9200"/>
          </a:p>
          <a:p>
            <a:pPr marL="617220" marR="5080" indent="-605155">
              <a:lnSpc>
                <a:spcPct val="115999"/>
              </a:lnSpc>
              <a:spcBef>
                <a:spcPts val="1825"/>
              </a:spcBef>
            </a:pPr>
            <a:r>
              <a:rPr sz="4850" b="0" spc="229">
                <a:solidFill>
                  <a:srgbClr val="000000"/>
                </a:solidFill>
                <a:latin typeface="Arial"/>
                <a:cs typeface="Arial"/>
              </a:rPr>
              <a:t>Primary</a:t>
            </a:r>
            <a:r>
              <a:rPr sz="4850" b="0" spc="-16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850" b="0" spc="400">
                <a:solidFill>
                  <a:srgbClr val="000000"/>
                </a:solidFill>
                <a:latin typeface="Arial"/>
                <a:cs typeface="Arial"/>
              </a:rPr>
              <a:t>form</a:t>
            </a:r>
            <a:r>
              <a:rPr sz="4850" b="0" spc="-1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850" b="0" spc="40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sz="4850" b="0" spc="-1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850" b="0" spc="254">
                <a:solidFill>
                  <a:srgbClr val="000000"/>
                </a:solidFill>
                <a:latin typeface="Arial"/>
                <a:cs typeface="Arial"/>
              </a:rPr>
              <a:t>communication: </a:t>
            </a:r>
            <a:r>
              <a:rPr sz="4850" b="0" spc="175">
                <a:solidFill>
                  <a:srgbClr val="000000"/>
                </a:solidFill>
                <a:latin typeface="Arial"/>
                <a:cs typeface="Arial"/>
              </a:rPr>
              <a:t>myCI</a:t>
            </a:r>
            <a:r>
              <a:rPr sz="4850" b="0" spc="-1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850" b="0" spc="195">
                <a:solidFill>
                  <a:srgbClr val="000000"/>
                </a:solidFill>
                <a:latin typeface="Arial"/>
                <a:cs typeface="Arial"/>
              </a:rPr>
              <a:t>email</a:t>
            </a:r>
            <a:endParaRPr sz="4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1643" y="4268199"/>
            <a:ext cx="16410305" cy="516890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4850" spc="280">
                <a:latin typeface="Arial"/>
                <a:cs typeface="Arial"/>
              </a:rPr>
              <a:t>Contact</a:t>
            </a:r>
            <a:r>
              <a:rPr sz="4850" spc="-130">
                <a:latin typeface="Arial"/>
                <a:cs typeface="Arial"/>
              </a:rPr>
              <a:t> </a:t>
            </a:r>
            <a:r>
              <a:rPr sz="4850" spc="95">
                <a:latin typeface="Arial"/>
                <a:cs typeface="Arial"/>
              </a:rPr>
              <a:t>us</a:t>
            </a:r>
            <a:endParaRPr sz="4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4850" spc="85">
                <a:latin typeface="Arial"/>
                <a:cs typeface="Arial"/>
              </a:rPr>
              <a:t>Email:</a:t>
            </a:r>
            <a:r>
              <a:rPr sz="4850" spc="-130">
                <a:latin typeface="Arial"/>
                <a:cs typeface="Arial"/>
              </a:rPr>
              <a:t> </a:t>
            </a:r>
            <a:r>
              <a:rPr sz="4850" spc="150">
                <a:latin typeface="Arial"/>
                <a:cs typeface="Arial"/>
                <a:hlinkClick r:id="rId2"/>
              </a:rPr>
              <a:t>sebastian.lopez@csuci.edu</a:t>
            </a:r>
            <a:r>
              <a:rPr sz="4850" spc="-130">
                <a:latin typeface="Arial"/>
                <a:cs typeface="Arial"/>
              </a:rPr>
              <a:t> </a:t>
            </a:r>
            <a:r>
              <a:rPr sz="4850" spc="125">
                <a:latin typeface="Arial"/>
                <a:cs typeface="Arial"/>
              </a:rPr>
              <a:t>Phone:</a:t>
            </a:r>
            <a:r>
              <a:rPr sz="4850" spc="-130">
                <a:latin typeface="Arial"/>
                <a:cs typeface="Arial"/>
              </a:rPr>
              <a:t> </a:t>
            </a:r>
            <a:r>
              <a:rPr sz="4850" spc="320">
                <a:latin typeface="Arial"/>
                <a:cs typeface="Arial"/>
              </a:rPr>
              <a:t>805-</a:t>
            </a:r>
            <a:r>
              <a:rPr sz="4850" spc="50">
                <a:latin typeface="Arial"/>
                <a:cs typeface="Arial"/>
              </a:rPr>
              <a:t>437-</a:t>
            </a:r>
            <a:r>
              <a:rPr sz="4850" spc="-20">
                <a:latin typeface="Arial"/>
                <a:cs typeface="Arial"/>
              </a:rPr>
              <a:t>1617</a:t>
            </a:r>
            <a:endParaRPr sz="4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850" spc="275">
                <a:latin typeface="Arial"/>
                <a:cs typeface="Arial"/>
              </a:rPr>
              <a:t>Additional</a:t>
            </a:r>
            <a:r>
              <a:rPr sz="4850" spc="-145">
                <a:latin typeface="Arial"/>
                <a:cs typeface="Arial"/>
              </a:rPr>
              <a:t> </a:t>
            </a:r>
            <a:r>
              <a:rPr sz="4850" spc="100">
                <a:latin typeface="Arial"/>
                <a:cs typeface="Arial"/>
              </a:rPr>
              <a:t>Resources</a:t>
            </a:r>
            <a:endParaRPr sz="4850">
              <a:latin typeface="Arial"/>
              <a:cs typeface="Arial"/>
            </a:endParaRPr>
          </a:p>
          <a:p>
            <a:pPr marL="12700" marR="5213350">
              <a:lnSpc>
                <a:spcPts val="6750"/>
              </a:lnSpc>
              <a:spcBef>
                <a:spcPts val="180"/>
              </a:spcBef>
            </a:pPr>
            <a:r>
              <a:rPr sz="4850" spc="145">
                <a:latin typeface="Arial"/>
                <a:cs typeface="Arial"/>
              </a:rPr>
              <a:t>Website:</a:t>
            </a:r>
            <a:r>
              <a:rPr sz="4850" spc="-140">
                <a:latin typeface="Arial"/>
                <a:cs typeface="Arial"/>
              </a:rPr>
              <a:t> </a:t>
            </a:r>
            <a:r>
              <a:rPr sz="4850" spc="204">
                <a:latin typeface="Arial"/>
                <a:cs typeface="Arial"/>
                <a:hlinkClick r:id="rId3"/>
              </a:rPr>
              <a:t>www.csuci.edu/financialaid</a:t>
            </a:r>
            <a:r>
              <a:rPr sz="4850" spc="204">
                <a:latin typeface="Arial"/>
                <a:cs typeface="Arial"/>
              </a:rPr>
              <a:t> </a:t>
            </a:r>
            <a:r>
              <a:rPr sz="4850" spc="150">
                <a:latin typeface="Arial"/>
                <a:cs typeface="Arial"/>
              </a:rPr>
              <a:t>Financial</a:t>
            </a:r>
            <a:r>
              <a:rPr sz="4850" spc="-180">
                <a:latin typeface="Arial"/>
                <a:cs typeface="Arial"/>
              </a:rPr>
              <a:t> </a:t>
            </a:r>
            <a:r>
              <a:rPr sz="4850" spc="200">
                <a:latin typeface="Arial"/>
                <a:cs typeface="Arial"/>
              </a:rPr>
              <a:t>Aid</a:t>
            </a:r>
            <a:r>
              <a:rPr sz="4850" spc="-180">
                <a:latin typeface="Arial"/>
                <a:cs typeface="Arial"/>
              </a:rPr>
              <a:t> </a:t>
            </a:r>
            <a:r>
              <a:rPr sz="4850">
                <a:latin typeface="Arial"/>
                <a:cs typeface="Arial"/>
              </a:rPr>
              <a:t>TV</a:t>
            </a:r>
            <a:r>
              <a:rPr sz="4850" spc="-180">
                <a:latin typeface="Arial"/>
                <a:cs typeface="Arial"/>
              </a:rPr>
              <a:t> </a:t>
            </a:r>
            <a:r>
              <a:rPr sz="4850" spc="254">
                <a:latin typeface="Arial"/>
                <a:cs typeface="Arial"/>
              </a:rPr>
              <a:t>(Instructional</a:t>
            </a:r>
            <a:r>
              <a:rPr sz="4850" spc="-180">
                <a:latin typeface="Arial"/>
                <a:cs typeface="Arial"/>
              </a:rPr>
              <a:t> </a:t>
            </a:r>
            <a:r>
              <a:rPr sz="4850" spc="165">
                <a:latin typeface="Arial"/>
                <a:cs typeface="Arial"/>
              </a:rPr>
              <a:t>videos)</a:t>
            </a:r>
            <a:endParaRPr sz="48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104876" y="588822"/>
            <a:ext cx="2838450" cy="2493645"/>
          </a:xfrm>
          <a:custGeom>
            <a:avLst/>
            <a:gdLst/>
            <a:ahLst/>
            <a:cxnLst/>
            <a:rect l="l" t="t" r="r" b="b"/>
            <a:pathLst>
              <a:path w="2838450" h="2493645">
                <a:moveTo>
                  <a:pt x="1810740" y="1271270"/>
                </a:moveTo>
                <a:lnTo>
                  <a:pt x="1027722" y="1271270"/>
                </a:lnTo>
                <a:lnTo>
                  <a:pt x="1027722" y="1369060"/>
                </a:lnTo>
                <a:lnTo>
                  <a:pt x="1810740" y="1369060"/>
                </a:lnTo>
                <a:lnTo>
                  <a:pt x="1810740" y="1271270"/>
                </a:lnTo>
                <a:close/>
              </a:path>
              <a:path w="2838450" h="2493645">
                <a:moveTo>
                  <a:pt x="1957552" y="1613535"/>
                </a:moveTo>
                <a:lnTo>
                  <a:pt x="1027722" y="1613535"/>
                </a:lnTo>
                <a:lnTo>
                  <a:pt x="1027722" y="1711325"/>
                </a:lnTo>
                <a:lnTo>
                  <a:pt x="1957552" y="1711325"/>
                </a:lnTo>
                <a:lnTo>
                  <a:pt x="1957552" y="1613535"/>
                </a:lnTo>
                <a:close/>
              </a:path>
              <a:path w="2838450" h="2493645">
                <a:moveTo>
                  <a:pt x="1957552" y="929005"/>
                </a:moveTo>
                <a:lnTo>
                  <a:pt x="1027722" y="929005"/>
                </a:lnTo>
                <a:lnTo>
                  <a:pt x="1027722" y="1026795"/>
                </a:lnTo>
                <a:lnTo>
                  <a:pt x="1957552" y="1026795"/>
                </a:lnTo>
                <a:lnTo>
                  <a:pt x="1957552" y="929005"/>
                </a:lnTo>
                <a:close/>
              </a:path>
              <a:path w="2838450" h="2493645">
                <a:moveTo>
                  <a:pt x="1957552" y="586740"/>
                </a:moveTo>
                <a:lnTo>
                  <a:pt x="1027722" y="586740"/>
                </a:lnTo>
                <a:lnTo>
                  <a:pt x="1027722" y="684530"/>
                </a:lnTo>
                <a:lnTo>
                  <a:pt x="1957552" y="684530"/>
                </a:lnTo>
                <a:lnTo>
                  <a:pt x="1957552" y="586740"/>
                </a:lnTo>
                <a:close/>
              </a:path>
              <a:path w="2838450" h="2493645">
                <a:moveTo>
                  <a:pt x="2538095" y="1480908"/>
                </a:moveTo>
                <a:lnTo>
                  <a:pt x="2532202" y="1438363"/>
                </a:lnTo>
                <a:lnTo>
                  <a:pt x="2515298" y="1400009"/>
                </a:lnTo>
                <a:lnTo>
                  <a:pt x="2488539" y="1367713"/>
                </a:lnTo>
                <a:lnTo>
                  <a:pt x="2453055" y="1343393"/>
                </a:lnTo>
                <a:lnTo>
                  <a:pt x="2405342" y="1319555"/>
                </a:lnTo>
                <a:lnTo>
                  <a:pt x="2390864" y="1309484"/>
                </a:lnTo>
                <a:lnTo>
                  <a:pt x="2379878" y="1296250"/>
                </a:lnTo>
                <a:lnTo>
                  <a:pt x="2372906" y="1280617"/>
                </a:lnTo>
                <a:lnTo>
                  <a:pt x="2370480" y="1263332"/>
                </a:lnTo>
                <a:lnTo>
                  <a:pt x="2373211" y="1247114"/>
                </a:lnTo>
                <a:lnTo>
                  <a:pt x="2380869" y="1233081"/>
                </a:lnTo>
                <a:lnTo>
                  <a:pt x="2392667" y="1222248"/>
                </a:lnTo>
                <a:lnTo>
                  <a:pt x="2407793" y="1215656"/>
                </a:lnTo>
                <a:lnTo>
                  <a:pt x="2415743" y="1213827"/>
                </a:lnTo>
                <a:lnTo>
                  <a:pt x="2423693" y="1213827"/>
                </a:lnTo>
                <a:lnTo>
                  <a:pt x="2458567" y="1233081"/>
                </a:lnTo>
                <a:lnTo>
                  <a:pt x="2468969" y="1263332"/>
                </a:lnTo>
                <a:lnTo>
                  <a:pt x="2468969" y="1283500"/>
                </a:lnTo>
                <a:lnTo>
                  <a:pt x="2471648" y="1296835"/>
                </a:lnTo>
                <a:lnTo>
                  <a:pt x="2478976" y="1307719"/>
                </a:lnTo>
                <a:lnTo>
                  <a:pt x="2489873" y="1315046"/>
                </a:lnTo>
                <a:lnTo>
                  <a:pt x="2503220" y="1317726"/>
                </a:lnTo>
                <a:lnTo>
                  <a:pt x="2516568" y="1315046"/>
                </a:lnTo>
                <a:lnTo>
                  <a:pt x="2527465" y="1307719"/>
                </a:lnTo>
                <a:lnTo>
                  <a:pt x="2534793" y="1296835"/>
                </a:lnTo>
                <a:lnTo>
                  <a:pt x="2537472" y="1283500"/>
                </a:lnTo>
                <a:lnTo>
                  <a:pt x="2537472" y="1263332"/>
                </a:lnTo>
                <a:lnTo>
                  <a:pt x="2530995" y="1225550"/>
                </a:lnTo>
                <a:lnTo>
                  <a:pt x="2513622" y="1192580"/>
                </a:lnTo>
                <a:lnTo>
                  <a:pt x="2487066" y="1166723"/>
                </a:lnTo>
                <a:lnTo>
                  <a:pt x="2453055" y="1150264"/>
                </a:lnTo>
                <a:lnTo>
                  <a:pt x="2453055" y="1110526"/>
                </a:lnTo>
                <a:lnTo>
                  <a:pt x="2450376" y="1097191"/>
                </a:lnTo>
                <a:lnTo>
                  <a:pt x="2443035" y="1086319"/>
                </a:lnTo>
                <a:lnTo>
                  <a:pt x="2432151" y="1078992"/>
                </a:lnTo>
                <a:lnTo>
                  <a:pt x="2418804" y="1076299"/>
                </a:lnTo>
                <a:lnTo>
                  <a:pt x="2405443" y="1078992"/>
                </a:lnTo>
                <a:lnTo>
                  <a:pt x="2394559" y="1086319"/>
                </a:lnTo>
                <a:lnTo>
                  <a:pt x="2387231" y="1097191"/>
                </a:lnTo>
                <a:lnTo>
                  <a:pt x="2384539" y="1110526"/>
                </a:lnTo>
                <a:lnTo>
                  <a:pt x="2384539" y="1150264"/>
                </a:lnTo>
                <a:lnTo>
                  <a:pt x="2350541" y="1166977"/>
                </a:lnTo>
                <a:lnTo>
                  <a:pt x="2324062" y="1192809"/>
                </a:lnTo>
                <a:lnTo>
                  <a:pt x="2306866" y="1225638"/>
                </a:lnTo>
                <a:lnTo>
                  <a:pt x="2300732" y="1263332"/>
                </a:lnTo>
                <a:lnTo>
                  <a:pt x="2305837" y="1299718"/>
                </a:lnTo>
                <a:lnTo>
                  <a:pt x="2320391" y="1332623"/>
                </a:lnTo>
                <a:lnTo>
                  <a:pt x="2343315" y="1360360"/>
                </a:lnTo>
                <a:lnTo>
                  <a:pt x="2373528" y="1381290"/>
                </a:lnTo>
                <a:lnTo>
                  <a:pt x="2421242" y="1405128"/>
                </a:lnTo>
                <a:lnTo>
                  <a:pt x="2440736" y="1418602"/>
                </a:lnTo>
                <a:lnTo>
                  <a:pt x="2455583" y="1436370"/>
                </a:lnTo>
                <a:lnTo>
                  <a:pt x="2465032" y="1457464"/>
                </a:lnTo>
                <a:lnTo>
                  <a:pt x="2468346" y="1480908"/>
                </a:lnTo>
                <a:lnTo>
                  <a:pt x="2466467" y="1494574"/>
                </a:lnTo>
                <a:lnTo>
                  <a:pt x="2441435" y="1524914"/>
                </a:lnTo>
                <a:lnTo>
                  <a:pt x="2419642" y="1529956"/>
                </a:lnTo>
                <a:lnTo>
                  <a:pt x="2408313" y="1528699"/>
                </a:lnTo>
                <a:lnTo>
                  <a:pt x="2372360" y="1494574"/>
                </a:lnTo>
                <a:lnTo>
                  <a:pt x="2370480" y="1480908"/>
                </a:lnTo>
                <a:lnTo>
                  <a:pt x="2367788" y="1467573"/>
                </a:lnTo>
                <a:lnTo>
                  <a:pt x="2360460" y="1456690"/>
                </a:lnTo>
                <a:lnTo>
                  <a:pt x="2349576" y="1449362"/>
                </a:lnTo>
                <a:lnTo>
                  <a:pt x="2336215" y="1446682"/>
                </a:lnTo>
                <a:lnTo>
                  <a:pt x="2322868" y="1449362"/>
                </a:lnTo>
                <a:lnTo>
                  <a:pt x="2311971" y="1456690"/>
                </a:lnTo>
                <a:lnTo>
                  <a:pt x="2304643" y="1467573"/>
                </a:lnTo>
                <a:lnTo>
                  <a:pt x="2301964" y="1480908"/>
                </a:lnTo>
                <a:lnTo>
                  <a:pt x="2301964" y="1494358"/>
                </a:lnTo>
                <a:lnTo>
                  <a:pt x="2302573" y="1498028"/>
                </a:lnTo>
                <a:lnTo>
                  <a:pt x="2303792" y="1501686"/>
                </a:lnTo>
                <a:lnTo>
                  <a:pt x="2311501" y="1528114"/>
                </a:lnTo>
                <a:lnTo>
                  <a:pt x="2343886" y="1571561"/>
                </a:lnTo>
                <a:lnTo>
                  <a:pt x="2379649" y="1592148"/>
                </a:lnTo>
                <a:lnTo>
                  <a:pt x="2385771" y="1593977"/>
                </a:lnTo>
                <a:lnTo>
                  <a:pt x="2385771" y="1628203"/>
                </a:lnTo>
                <a:lnTo>
                  <a:pt x="2388451" y="1641551"/>
                </a:lnTo>
                <a:lnTo>
                  <a:pt x="2395778" y="1652422"/>
                </a:lnTo>
                <a:lnTo>
                  <a:pt x="2406675" y="1659750"/>
                </a:lnTo>
                <a:lnTo>
                  <a:pt x="2420023" y="1662430"/>
                </a:lnTo>
                <a:lnTo>
                  <a:pt x="2433383" y="1659750"/>
                </a:lnTo>
                <a:lnTo>
                  <a:pt x="2444267" y="1652422"/>
                </a:lnTo>
                <a:lnTo>
                  <a:pt x="2451595" y="1641551"/>
                </a:lnTo>
                <a:lnTo>
                  <a:pt x="2454287" y="1628203"/>
                </a:lnTo>
                <a:lnTo>
                  <a:pt x="2454287" y="1593977"/>
                </a:lnTo>
                <a:lnTo>
                  <a:pt x="2460396" y="1592148"/>
                </a:lnTo>
                <a:lnTo>
                  <a:pt x="2499893" y="1567980"/>
                </a:lnTo>
                <a:lnTo>
                  <a:pt x="2533535" y="1513674"/>
                </a:lnTo>
                <a:lnTo>
                  <a:pt x="2538095" y="1480908"/>
                </a:lnTo>
                <a:close/>
              </a:path>
              <a:path w="2838450" h="2493645">
                <a:moveTo>
                  <a:pt x="2838450" y="1369060"/>
                </a:moveTo>
                <a:lnTo>
                  <a:pt x="2835033" y="1314157"/>
                </a:lnTo>
                <a:lnTo>
                  <a:pt x="2825077" y="1261300"/>
                </a:lnTo>
                <a:lnTo>
                  <a:pt x="2808986" y="1210881"/>
                </a:lnTo>
                <a:lnTo>
                  <a:pt x="2787167" y="1163281"/>
                </a:lnTo>
                <a:lnTo>
                  <a:pt x="2760065" y="1118920"/>
                </a:lnTo>
                <a:lnTo>
                  <a:pt x="2740571" y="1094092"/>
                </a:lnTo>
                <a:lnTo>
                  <a:pt x="2740571" y="1369060"/>
                </a:lnTo>
                <a:lnTo>
                  <a:pt x="2737447" y="1415465"/>
                </a:lnTo>
                <a:lnTo>
                  <a:pt x="2728328" y="1459992"/>
                </a:lnTo>
                <a:lnTo>
                  <a:pt x="2713634" y="1502219"/>
                </a:lnTo>
                <a:lnTo>
                  <a:pt x="2693759" y="1541741"/>
                </a:lnTo>
                <a:lnTo>
                  <a:pt x="2669146" y="1578140"/>
                </a:lnTo>
                <a:lnTo>
                  <a:pt x="2640177" y="1611020"/>
                </a:lnTo>
                <a:lnTo>
                  <a:pt x="2607259" y="1639963"/>
                </a:lnTo>
                <a:lnTo>
                  <a:pt x="2570823" y="1664563"/>
                </a:lnTo>
                <a:lnTo>
                  <a:pt x="2531275" y="1684413"/>
                </a:lnTo>
                <a:lnTo>
                  <a:pt x="2489009" y="1699094"/>
                </a:lnTo>
                <a:lnTo>
                  <a:pt x="2444458" y="1708200"/>
                </a:lnTo>
                <a:lnTo>
                  <a:pt x="2398001" y="1711325"/>
                </a:lnTo>
                <a:lnTo>
                  <a:pt x="2351557" y="1708200"/>
                </a:lnTo>
                <a:lnTo>
                  <a:pt x="2306993" y="1699094"/>
                </a:lnTo>
                <a:lnTo>
                  <a:pt x="2264727" y="1684413"/>
                </a:lnTo>
                <a:lnTo>
                  <a:pt x="2225179" y="1664563"/>
                </a:lnTo>
                <a:lnTo>
                  <a:pt x="2188743" y="1639963"/>
                </a:lnTo>
                <a:lnTo>
                  <a:pt x="2155837" y="1611020"/>
                </a:lnTo>
                <a:lnTo>
                  <a:pt x="2126856" y="1578140"/>
                </a:lnTo>
                <a:lnTo>
                  <a:pt x="2102243" y="1541741"/>
                </a:lnTo>
                <a:lnTo>
                  <a:pt x="2082380" y="1502219"/>
                </a:lnTo>
                <a:lnTo>
                  <a:pt x="2067674" y="1459992"/>
                </a:lnTo>
                <a:lnTo>
                  <a:pt x="2058555" y="1415465"/>
                </a:lnTo>
                <a:lnTo>
                  <a:pt x="2055431" y="1369060"/>
                </a:lnTo>
                <a:lnTo>
                  <a:pt x="2058555" y="1322654"/>
                </a:lnTo>
                <a:lnTo>
                  <a:pt x="2067674" y="1278140"/>
                </a:lnTo>
                <a:lnTo>
                  <a:pt x="2082380" y="1235913"/>
                </a:lnTo>
                <a:lnTo>
                  <a:pt x="2102243" y="1196390"/>
                </a:lnTo>
                <a:lnTo>
                  <a:pt x="2126856" y="1159992"/>
                </a:lnTo>
                <a:lnTo>
                  <a:pt x="2155837" y="1127112"/>
                </a:lnTo>
                <a:lnTo>
                  <a:pt x="2188743" y="1098169"/>
                </a:lnTo>
                <a:lnTo>
                  <a:pt x="2225179" y="1073569"/>
                </a:lnTo>
                <a:lnTo>
                  <a:pt x="2264727" y="1053719"/>
                </a:lnTo>
                <a:lnTo>
                  <a:pt x="2306993" y="1039037"/>
                </a:lnTo>
                <a:lnTo>
                  <a:pt x="2351557" y="1029931"/>
                </a:lnTo>
                <a:lnTo>
                  <a:pt x="2398001" y="1026795"/>
                </a:lnTo>
                <a:lnTo>
                  <a:pt x="2444458" y="1029931"/>
                </a:lnTo>
                <a:lnTo>
                  <a:pt x="2489009" y="1039037"/>
                </a:lnTo>
                <a:lnTo>
                  <a:pt x="2531275" y="1053719"/>
                </a:lnTo>
                <a:lnTo>
                  <a:pt x="2570823" y="1073569"/>
                </a:lnTo>
                <a:lnTo>
                  <a:pt x="2607259" y="1098169"/>
                </a:lnTo>
                <a:lnTo>
                  <a:pt x="2640177" y="1127112"/>
                </a:lnTo>
                <a:lnTo>
                  <a:pt x="2669146" y="1159992"/>
                </a:lnTo>
                <a:lnTo>
                  <a:pt x="2693759" y="1196390"/>
                </a:lnTo>
                <a:lnTo>
                  <a:pt x="2713634" y="1235913"/>
                </a:lnTo>
                <a:lnTo>
                  <a:pt x="2728328" y="1278140"/>
                </a:lnTo>
                <a:lnTo>
                  <a:pt x="2737447" y="1322654"/>
                </a:lnTo>
                <a:lnTo>
                  <a:pt x="2740571" y="1369060"/>
                </a:lnTo>
                <a:lnTo>
                  <a:pt x="2740571" y="1094092"/>
                </a:lnTo>
                <a:lnTo>
                  <a:pt x="2728087" y="1078191"/>
                </a:lnTo>
                <a:lnTo>
                  <a:pt x="2691638" y="1041463"/>
                </a:lnTo>
                <a:lnTo>
                  <a:pt x="2691638" y="1026795"/>
                </a:lnTo>
                <a:lnTo>
                  <a:pt x="2691638" y="974852"/>
                </a:lnTo>
                <a:lnTo>
                  <a:pt x="2691638" y="649693"/>
                </a:lnTo>
                <a:lnTo>
                  <a:pt x="2679230" y="635635"/>
                </a:lnTo>
                <a:lnTo>
                  <a:pt x="2593759" y="538759"/>
                </a:lnTo>
                <a:lnTo>
                  <a:pt x="2593759" y="733425"/>
                </a:lnTo>
                <a:lnTo>
                  <a:pt x="2593759" y="974852"/>
                </a:lnTo>
                <a:lnTo>
                  <a:pt x="2548293" y="955306"/>
                </a:lnTo>
                <a:lnTo>
                  <a:pt x="2500236" y="940930"/>
                </a:lnTo>
                <a:lnTo>
                  <a:pt x="2450007" y="932040"/>
                </a:lnTo>
                <a:lnTo>
                  <a:pt x="2398001" y="929005"/>
                </a:lnTo>
                <a:lnTo>
                  <a:pt x="2350084" y="931595"/>
                </a:lnTo>
                <a:lnTo>
                  <a:pt x="2303640" y="939177"/>
                </a:lnTo>
                <a:lnTo>
                  <a:pt x="2258936" y="951484"/>
                </a:lnTo>
                <a:lnTo>
                  <a:pt x="2216264" y="968235"/>
                </a:lnTo>
                <a:lnTo>
                  <a:pt x="2175878" y="989177"/>
                </a:lnTo>
                <a:lnTo>
                  <a:pt x="2138045" y="1014031"/>
                </a:lnTo>
                <a:lnTo>
                  <a:pt x="2103056" y="1042517"/>
                </a:lnTo>
                <a:lnTo>
                  <a:pt x="2071166" y="1074381"/>
                </a:lnTo>
                <a:lnTo>
                  <a:pt x="2042642" y="1109345"/>
                </a:lnTo>
                <a:lnTo>
                  <a:pt x="2017776" y="1147140"/>
                </a:lnTo>
                <a:lnTo>
                  <a:pt x="1996821" y="1187488"/>
                </a:lnTo>
                <a:lnTo>
                  <a:pt x="1980044" y="1230122"/>
                </a:lnTo>
                <a:lnTo>
                  <a:pt x="1967725" y="1274775"/>
                </a:lnTo>
                <a:lnTo>
                  <a:pt x="1960143" y="1321181"/>
                </a:lnTo>
                <a:lnTo>
                  <a:pt x="1957552" y="1369060"/>
                </a:lnTo>
                <a:lnTo>
                  <a:pt x="1960143" y="1416939"/>
                </a:lnTo>
                <a:lnTo>
                  <a:pt x="1967725" y="1463344"/>
                </a:lnTo>
                <a:lnTo>
                  <a:pt x="1980044" y="1507998"/>
                </a:lnTo>
                <a:lnTo>
                  <a:pt x="1996821" y="1550644"/>
                </a:lnTo>
                <a:lnTo>
                  <a:pt x="2017776" y="1590992"/>
                </a:lnTo>
                <a:lnTo>
                  <a:pt x="2042642" y="1628787"/>
                </a:lnTo>
                <a:lnTo>
                  <a:pt x="2071166" y="1663750"/>
                </a:lnTo>
                <a:lnTo>
                  <a:pt x="2103056" y="1695602"/>
                </a:lnTo>
                <a:lnTo>
                  <a:pt x="2138045" y="1724101"/>
                </a:lnTo>
                <a:lnTo>
                  <a:pt x="2175878" y="1748955"/>
                </a:lnTo>
                <a:lnTo>
                  <a:pt x="2216264" y="1769884"/>
                </a:lnTo>
                <a:lnTo>
                  <a:pt x="2258936" y="1786648"/>
                </a:lnTo>
                <a:lnTo>
                  <a:pt x="2303640" y="1798955"/>
                </a:lnTo>
                <a:lnTo>
                  <a:pt x="2350084" y="1806536"/>
                </a:lnTo>
                <a:lnTo>
                  <a:pt x="2398001" y="1809115"/>
                </a:lnTo>
                <a:lnTo>
                  <a:pt x="2450007" y="1806079"/>
                </a:lnTo>
                <a:lnTo>
                  <a:pt x="2500236" y="1797202"/>
                </a:lnTo>
                <a:lnTo>
                  <a:pt x="2548293" y="1782813"/>
                </a:lnTo>
                <a:lnTo>
                  <a:pt x="2593759" y="1763280"/>
                </a:lnTo>
                <a:lnTo>
                  <a:pt x="2593759" y="2102485"/>
                </a:lnTo>
                <a:lnTo>
                  <a:pt x="2589911" y="2150059"/>
                </a:lnTo>
                <a:lnTo>
                  <a:pt x="2578785" y="2195195"/>
                </a:lnTo>
                <a:lnTo>
                  <a:pt x="2560967" y="2237282"/>
                </a:lnTo>
                <a:lnTo>
                  <a:pt x="2537091" y="2275725"/>
                </a:lnTo>
                <a:lnTo>
                  <a:pt x="2507729" y="2309914"/>
                </a:lnTo>
                <a:lnTo>
                  <a:pt x="2473515" y="2339238"/>
                </a:lnTo>
                <a:lnTo>
                  <a:pt x="2435098" y="2363063"/>
                </a:lnTo>
                <a:lnTo>
                  <a:pt x="2392908" y="2380894"/>
                </a:lnTo>
                <a:lnTo>
                  <a:pt x="2347734" y="2392019"/>
                </a:lnTo>
                <a:lnTo>
                  <a:pt x="2300122" y="2395855"/>
                </a:lnTo>
                <a:lnTo>
                  <a:pt x="2252510" y="2392019"/>
                </a:lnTo>
                <a:lnTo>
                  <a:pt x="2207336" y="2380894"/>
                </a:lnTo>
                <a:lnTo>
                  <a:pt x="2165210" y="2363101"/>
                </a:lnTo>
                <a:lnTo>
                  <a:pt x="2126729" y="2339238"/>
                </a:lnTo>
                <a:lnTo>
                  <a:pt x="2092515" y="2309914"/>
                </a:lnTo>
                <a:lnTo>
                  <a:pt x="2063165" y="2275725"/>
                </a:lnTo>
                <a:lnTo>
                  <a:pt x="2041359" y="2240635"/>
                </a:lnTo>
                <a:lnTo>
                  <a:pt x="2041359" y="2395855"/>
                </a:lnTo>
                <a:lnTo>
                  <a:pt x="391515" y="2395855"/>
                </a:lnTo>
                <a:lnTo>
                  <a:pt x="344170" y="2392045"/>
                </a:lnTo>
                <a:lnTo>
                  <a:pt x="299199" y="2380996"/>
                </a:lnTo>
                <a:lnTo>
                  <a:pt x="257225" y="2363305"/>
                </a:lnTo>
                <a:lnTo>
                  <a:pt x="218846" y="2339581"/>
                </a:lnTo>
                <a:lnTo>
                  <a:pt x="184658" y="2310422"/>
                </a:lnTo>
                <a:lnTo>
                  <a:pt x="155295" y="2276424"/>
                </a:lnTo>
                <a:lnTo>
                  <a:pt x="131343" y="2238184"/>
                </a:lnTo>
                <a:lnTo>
                  <a:pt x="113436" y="2196312"/>
                </a:lnTo>
                <a:lnTo>
                  <a:pt x="102158" y="2151380"/>
                </a:lnTo>
                <a:lnTo>
                  <a:pt x="1911667" y="2151380"/>
                </a:lnTo>
                <a:lnTo>
                  <a:pt x="1920684" y="2198954"/>
                </a:lnTo>
                <a:lnTo>
                  <a:pt x="1935238" y="2244242"/>
                </a:lnTo>
                <a:lnTo>
                  <a:pt x="1954949" y="2286914"/>
                </a:lnTo>
                <a:lnTo>
                  <a:pt x="1979460" y="2326640"/>
                </a:lnTo>
                <a:lnTo>
                  <a:pt x="2008390" y="2363063"/>
                </a:lnTo>
                <a:lnTo>
                  <a:pt x="2041359" y="2395855"/>
                </a:lnTo>
                <a:lnTo>
                  <a:pt x="2041359" y="2240635"/>
                </a:lnTo>
                <a:lnTo>
                  <a:pt x="2039277" y="2237282"/>
                </a:lnTo>
                <a:lnTo>
                  <a:pt x="2021471" y="2195195"/>
                </a:lnTo>
                <a:lnTo>
                  <a:pt x="2010664" y="2151380"/>
                </a:lnTo>
                <a:lnTo>
                  <a:pt x="2010333" y="2150059"/>
                </a:lnTo>
                <a:lnTo>
                  <a:pt x="2006498" y="2102485"/>
                </a:lnTo>
                <a:lnTo>
                  <a:pt x="2002624" y="2083498"/>
                </a:lnTo>
                <a:lnTo>
                  <a:pt x="1992122" y="2067953"/>
                </a:lnTo>
                <a:lnTo>
                  <a:pt x="1976551" y="2057450"/>
                </a:lnTo>
                <a:lnTo>
                  <a:pt x="1957552" y="2053590"/>
                </a:lnTo>
                <a:lnTo>
                  <a:pt x="831964" y="2053590"/>
                </a:lnTo>
                <a:lnTo>
                  <a:pt x="831964" y="97790"/>
                </a:lnTo>
                <a:lnTo>
                  <a:pt x="2047481" y="97790"/>
                </a:lnTo>
                <a:lnTo>
                  <a:pt x="2047481" y="525627"/>
                </a:lnTo>
                <a:lnTo>
                  <a:pt x="2052993" y="573316"/>
                </a:lnTo>
                <a:lnTo>
                  <a:pt x="2068703" y="617067"/>
                </a:lnTo>
                <a:lnTo>
                  <a:pt x="2093315" y="655650"/>
                </a:lnTo>
                <a:lnTo>
                  <a:pt x="2125586" y="687819"/>
                </a:lnTo>
                <a:lnTo>
                  <a:pt x="2164207" y="712330"/>
                </a:lnTo>
                <a:lnTo>
                  <a:pt x="2207933" y="727951"/>
                </a:lnTo>
                <a:lnTo>
                  <a:pt x="2255469" y="733425"/>
                </a:lnTo>
                <a:lnTo>
                  <a:pt x="2593759" y="733425"/>
                </a:lnTo>
                <a:lnTo>
                  <a:pt x="2593759" y="538759"/>
                </a:lnTo>
                <a:lnTo>
                  <a:pt x="2535034" y="472198"/>
                </a:lnTo>
                <a:lnTo>
                  <a:pt x="2535034" y="635635"/>
                </a:lnTo>
                <a:lnTo>
                  <a:pt x="2255469" y="635635"/>
                </a:lnTo>
                <a:lnTo>
                  <a:pt x="2212708" y="626960"/>
                </a:lnTo>
                <a:lnTo>
                  <a:pt x="2177707" y="603326"/>
                </a:lnTo>
                <a:lnTo>
                  <a:pt x="2154047" y="568337"/>
                </a:lnTo>
                <a:lnTo>
                  <a:pt x="2145360" y="525627"/>
                </a:lnTo>
                <a:lnTo>
                  <a:pt x="2145360" y="184581"/>
                </a:lnTo>
                <a:lnTo>
                  <a:pt x="2331326" y="400939"/>
                </a:lnTo>
                <a:lnTo>
                  <a:pt x="2506903" y="603275"/>
                </a:lnTo>
                <a:lnTo>
                  <a:pt x="2535034" y="635635"/>
                </a:lnTo>
                <a:lnTo>
                  <a:pt x="2535034" y="472198"/>
                </a:lnTo>
                <a:lnTo>
                  <a:pt x="2281288" y="184581"/>
                </a:lnTo>
                <a:lnTo>
                  <a:pt x="2204720" y="97790"/>
                </a:lnTo>
                <a:lnTo>
                  <a:pt x="2118436" y="0"/>
                </a:lnTo>
                <a:lnTo>
                  <a:pt x="734085" y="0"/>
                </a:lnTo>
                <a:lnTo>
                  <a:pt x="734085" y="2053590"/>
                </a:lnTo>
                <a:lnTo>
                  <a:pt x="48945" y="2053590"/>
                </a:lnTo>
                <a:lnTo>
                  <a:pt x="29933" y="2057450"/>
                </a:lnTo>
                <a:lnTo>
                  <a:pt x="14376" y="2067953"/>
                </a:lnTo>
                <a:lnTo>
                  <a:pt x="3860" y="2083498"/>
                </a:lnTo>
                <a:lnTo>
                  <a:pt x="0" y="2102485"/>
                </a:lnTo>
                <a:lnTo>
                  <a:pt x="3060" y="2151494"/>
                </a:lnTo>
                <a:lnTo>
                  <a:pt x="11976" y="2198713"/>
                </a:lnTo>
                <a:lnTo>
                  <a:pt x="26390" y="2243747"/>
                </a:lnTo>
                <a:lnTo>
                  <a:pt x="45923" y="2286254"/>
                </a:lnTo>
                <a:lnTo>
                  <a:pt x="70231" y="2325840"/>
                </a:lnTo>
                <a:lnTo>
                  <a:pt x="98907" y="2362162"/>
                </a:lnTo>
                <a:lnTo>
                  <a:pt x="131610" y="2394826"/>
                </a:lnTo>
                <a:lnTo>
                  <a:pt x="167957" y="2423490"/>
                </a:lnTo>
                <a:lnTo>
                  <a:pt x="207581" y="2447760"/>
                </a:lnTo>
                <a:lnTo>
                  <a:pt x="250126" y="2467279"/>
                </a:lnTo>
                <a:lnTo>
                  <a:pt x="295211" y="2481681"/>
                </a:lnTo>
                <a:lnTo>
                  <a:pt x="342442" y="2490597"/>
                </a:lnTo>
                <a:lnTo>
                  <a:pt x="391515" y="2493645"/>
                </a:lnTo>
                <a:lnTo>
                  <a:pt x="2251189" y="2493645"/>
                </a:lnTo>
                <a:lnTo>
                  <a:pt x="2251189" y="2490597"/>
                </a:lnTo>
                <a:lnTo>
                  <a:pt x="2263216" y="2491841"/>
                </a:lnTo>
                <a:lnTo>
                  <a:pt x="2275421" y="2492806"/>
                </a:lnTo>
                <a:lnTo>
                  <a:pt x="2287752" y="2493429"/>
                </a:lnTo>
                <a:lnTo>
                  <a:pt x="2300122" y="2493645"/>
                </a:lnTo>
                <a:lnTo>
                  <a:pt x="2349195" y="2490597"/>
                </a:lnTo>
                <a:lnTo>
                  <a:pt x="2396426" y="2481681"/>
                </a:lnTo>
                <a:lnTo>
                  <a:pt x="2441511" y="2467279"/>
                </a:lnTo>
                <a:lnTo>
                  <a:pt x="2484056" y="2447760"/>
                </a:lnTo>
                <a:lnTo>
                  <a:pt x="2523680" y="2423490"/>
                </a:lnTo>
                <a:lnTo>
                  <a:pt x="2558732" y="2395855"/>
                </a:lnTo>
                <a:lnTo>
                  <a:pt x="2592730" y="2362162"/>
                </a:lnTo>
                <a:lnTo>
                  <a:pt x="2621407" y="2325840"/>
                </a:lnTo>
                <a:lnTo>
                  <a:pt x="2645702" y="2286254"/>
                </a:lnTo>
                <a:lnTo>
                  <a:pt x="2665247" y="2243747"/>
                </a:lnTo>
                <a:lnTo>
                  <a:pt x="2679662" y="2198713"/>
                </a:lnTo>
                <a:lnTo>
                  <a:pt x="2688577" y="2151494"/>
                </a:lnTo>
                <a:lnTo>
                  <a:pt x="2691638" y="2102485"/>
                </a:lnTo>
                <a:lnTo>
                  <a:pt x="2691638" y="1763280"/>
                </a:lnTo>
                <a:lnTo>
                  <a:pt x="2691638" y="1711325"/>
                </a:lnTo>
                <a:lnTo>
                  <a:pt x="2691638" y="1696656"/>
                </a:lnTo>
                <a:lnTo>
                  <a:pt x="2728087" y="1659940"/>
                </a:lnTo>
                <a:lnTo>
                  <a:pt x="2760065" y="1619199"/>
                </a:lnTo>
                <a:lnTo>
                  <a:pt x="2787167" y="1574838"/>
                </a:lnTo>
                <a:lnTo>
                  <a:pt x="2808986" y="1527251"/>
                </a:lnTo>
                <a:lnTo>
                  <a:pt x="2825077" y="1476832"/>
                </a:lnTo>
                <a:lnTo>
                  <a:pt x="2835033" y="1423962"/>
                </a:lnTo>
                <a:lnTo>
                  <a:pt x="2838450" y="1369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90163" y="4976148"/>
            <a:ext cx="5198110" cy="5311140"/>
          </a:xfrm>
          <a:custGeom>
            <a:avLst/>
            <a:gdLst/>
            <a:ahLst/>
            <a:cxnLst/>
            <a:rect l="l" t="t" r="r" b="b"/>
            <a:pathLst>
              <a:path w="5198109" h="5311140">
                <a:moveTo>
                  <a:pt x="0" y="5310850"/>
                </a:moveTo>
                <a:lnTo>
                  <a:pt x="5197834" y="0"/>
                </a:lnTo>
                <a:lnTo>
                  <a:pt x="5197835" y="5310850"/>
                </a:lnTo>
                <a:lnTo>
                  <a:pt x="0" y="5310850"/>
                </a:lnTo>
                <a:close/>
              </a:path>
            </a:pathLst>
          </a:custGeom>
          <a:solidFill>
            <a:srgbClr val="8F0D0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000" y="2271161"/>
            <a:ext cx="8448674" cy="7201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9030" y="61976"/>
            <a:ext cx="8975090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00" spc="-450"/>
              <a:t>Student</a:t>
            </a:r>
            <a:r>
              <a:rPr sz="9200" spc="-145"/>
              <a:t> </a:t>
            </a:r>
            <a:r>
              <a:rPr sz="9200" spc="-345"/>
              <a:t>Finance</a:t>
            </a:r>
            <a:endParaRPr sz="9200"/>
          </a:p>
        </p:txBody>
      </p:sp>
      <p:sp>
        <p:nvSpPr>
          <p:cNvPr id="4" name="object 4"/>
          <p:cNvSpPr txBox="1"/>
          <p:nvPr/>
        </p:nvSpPr>
        <p:spPr>
          <a:xfrm>
            <a:off x="5162771" y="926926"/>
            <a:ext cx="12940030" cy="9009380"/>
          </a:xfrm>
          <a:prstGeom prst="rect">
            <a:avLst/>
          </a:prstGeom>
        </p:spPr>
        <p:txBody>
          <a:bodyPr vert="horz" wrap="square" lIns="0" tIns="426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60"/>
              </a:spcBef>
            </a:pPr>
            <a:r>
              <a:rPr sz="5200">
                <a:solidFill>
                  <a:srgbClr val="8F0D0D"/>
                </a:solidFill>
                <a:latin typeface="Arial"/>
                <a:cs typeface="Arial"/>
              </a:rPr>
              <a:t>Fees</a:t>
            </a:r>
            <a:r>
              <a:rPr sz="5200" spc="-215">
                <a:solidFill>
                  <a:srgbClr val="8F0D0D"/>
                </a:solidFill>
                <a:latin typeface="Arial"/>
                <a:cs typeface="Arial"/>
              </a:rPr>
              <a:t> </a:t>
            </a:r>
            <a:r>
              <a:rPr sz="5200" spc="245">
                <a:solidFill>
                  <a:srgbClr val="8F0D0D"/>
                </a:solidFill>
                <a:latin typeface="Arial"/>
                <a:cs typeface="Arial"/>
              </a:rPr>
              <a:t>and</a:t>
            </a:r>
            <a:r>
              <a:rPr sz="5200" spc="-210">
                <a:solidFill>
                  <a:srgbClr val="8F0D0D"/>
                </a:solidFill>
                <a:latin typeface="Arial"/>
                <a:cs typeface="Arial"/>
              </a:rPr>
              <a:t> </a:t>
            </a:r>
            <a:r>
              <a:rPr sz="5200" spc="140">
                <a:solidFill>
                  <a:srgbClr val="8F0D0D"/>
                </a:solidFill>
                <a:latin typeface="Arial"/>
                <a:cs typeface="Arial"/>
              </a:rPr>
              <a:t>Making</a:t>
            </a:r>
            <a:r>
              <a:rPr sz="5200" spc="-210">
                <a:solidFill>
                  <a:srgbClr val="8F0D0D"/>
                </a:solidFill>
                <a:latin typeface="Arial"/>
                <a:cs typeface="Arial"/>
              </a:rPr>
              <a:t> </a:t>
            </a:r>
            <a:r>
              <a:rPr sz="5200" spc="200">
                <a:solidFill>
                  <a:srgbClr val="8F0D0D"/>
                </a:solidFill>
                <a:latin typeface="Arial"/>
                <a:cs typeface="Arial"/>
              </a:rPr>
              <a:t>Payments</a:t>
            </a:r>
            <a:endParaRPr sz="5200">
              <a:latin typeface="Arial"/>
              <a:cs typeface="Arial"/>
            </a:endParaRPr>
          </a:p>
          <a:p>
            <a:pPr marL="4603750" indent="-311150">
              <a:lnSpc>
                <a:spcPct val="100000"/>
              </a:lnSpc>
              <a:spcBef>
                <a:spcPts val="2220"/>
              </a:spcBef>
              <a:buSzPct val="97101"/>
              <a:buChar char="●"/>
              <a:tabLst>
                <a:tab pos="4604385" algn="l"/>
              </a:tabLst>
            </a:pPr>
            <a:r>
              <a:rPr sz="3450" spc="155">
                <a:latin typeface="Arial"/>
                <a:cs typeface="Arial"/>
              </a:rPr>
              <a:t>Program</a:t>
            </a:r>
            <a:r>
              <a:rPr sz="3450" spc="-100">
                <a:latin typeface="Arial"/>
                <a:cs typeface="Arial"/>
              </a:rPr>
              <a:t> </a:t>
            </a:r>
            <a:r>
              <a:rPr sz="3450" spc="150">
                <a:latin typeface="Arial"/>
                <a:cs typeface="Arial"/>
              </a:rPr>
              <a:t>Cost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75">
                <a:latin typeface="Arial"/>
                <a:cs typeface="Arial"/>
              </a:rPr>
              <a:t>is</a:t>
            </a:r>
            <a:r>
              <a:rPr sz="3450" spc="-100">
                <a:latin typeface="Arial"/>
                <a:cs typeface="Arial"/>
              </a:rPr>
              <a:t> </a:t>
            </a:r>
            <a:r>
              <a:rPr sz="3450" spc="220">
                <a:latin typeface="Arial"/>
                <a:cs typeface="Arial"/>
              </a:rPr>
              <a:t>per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240">
                <a:latin typeface="Arial"/>
                <a:cs typeface="Arial"/>
              </a:rPr>
              <a:t>unit</a:t>
            </a:r>
            <a:endParaRPr sz="3450">
              <a:latin typeface="Arial"/>
              <a:cs typeface="Arial"/>
            </a:endParaRPr>
          </a:p>
          <a:p>
            <a:pPr marL="4603750" indent="-311150">
              <a:lnSpc>
                <a:spcPct val="100000"/>
              </a:lnSpc>
              <a:spcBef>
                <a:spcPts val="735"/>
              </a:spcBef>
              <a:buSzPct val="97101"/>
              <a:buChar char="●"/>
              <a:tabLst>
                <a:tab pos="4604385" algn="l"/>
              </a:tabLst>
            </a:pPr>
            <a:r>
              <a:rPr sz="3450" spc="105">
                <a:latin typeface="Arial"/>
                <a:cs typeface="Arial"/>
              </a:rPr>
              <a:t>One</a:t>
            </a:r>
            <a:r>
              <a:rPr sz="3450" spc="-100">
                <a:latin typeface="Arial"/>
                <a:cs typeface="Arial"/>
              </a:rPr>
              <a:t> </a:t>
            </a:r>
            <a:r>
              <a:rPr sz="3450" spc="140">
                <a:latin typeface="Arial"/>
                <a:cs typeface="Arial"/>
              </a:rPr>
              <a:t>Due</a:t>
            </a:r>
            <a:r>
              <a:rPr sz="3450" spc="-100">
                <a:latin typeface="Arial"/>
                <a:cs typeface="Arial"/>
              </a:rPr>
              <a:t> </a:t>
            </a:r>
            <a:r>
              <a:rPr sz="3450" spc="175">
                <a:latin typeface="Arial"/>
                <a:cs typeface="Arial"/>
              </a:rPr>
              <a:t>Date</a:t>
            </a:r>
            <a:r>
              <a:rPr sz="3450" spc="-100">
                <a:latin typeface="Arial"/>
                <a:cs typeface="Arial"/>
              </a:rPr>
              <a:t> </a:t>
            </a:r>
            <a:r>
              <a:rPr sz="3450" spc="105">
                <a:latin typeface="Arial"/>
                <a:cs typeface="Arial"/>
              </a:rPr>
              <a:t>Per</a:t>
            </a:r>
            <a:r>
              <a:rPr sz="3450" spc="-100">
                <a:latin typeface="Arial"/>
                <a:cs typeface="Arial"/>
              </a:rPr>
              <a:t> </a:t>
            </a:r>
            <a:r>
              <a:rPr sz="3450" spc="55">
                <a:latin typeface="Arial"/>
                <a:cs typeface="Arial"/>
              </a:rPr>
              <a:t>Session</a:t>
            </a:r>
            <a:endParaRPr sz="3450">
              <a:latin typeface="Arial"/>
              <a:cs typeface="Arial"/>
            </a:endParaRPr>
          </a:p>
          <a:p>
            <a:pPr marL="4603750" indent="-311150">
              <a:lnSpc>
                <a:spcPct val="100000"/>
              </a:lnSpc>
              <a:spcBef>
                <a:spcPts val="735"/>
              </a:spcBef>
              <a:buSzPct val="97101"/>
              <a:buChar char="●"/>
              <a:tabLst>
                <a:tab pos="4604385" algn="l"/>
              </a:tabLst>
            </a:pPr>
            <a:r>
              <a:rPr sz="3450" spc="180">
                <a:latin typeface="Arial"/>
                <a:cs typeface="Arial"/>
              </a:rPr>
              <a:t>Payment</a:t>
            </a:r>
            <a:r>
              <a:rPr sz="3450" spc="-100">
                <a:latin typeface="Arial"/>
                <a:cs typeface="Arial"/>
              </a:rPr>
              <a:t> </a:t>
            </a:r>
            <a:r>
              <a:rPr sz="3450" spc="110">
                <a:latin typeface="Arial"/>
                <a:cs typeface="Arial"/>
              </a:rPr>
              <a:t>Plan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135">
                <a:latin typeface="Arial"/>
                <a:cs typeface="Arial"/>
              </a:rPr>
              <a:t>Available</a:t>
            </a:r>
            <a:endParaRPr sz="3450">
              <a:latin typeface="Arial"/>
              <a:cs typeface="Arial"/>
            </a:endParaRPr>
          </a:p>
          <a:p>
            <a:pPr marL="4603750" indent="-311150">
              <a:lnSpc>
                <a:spcPct val="100000"/>
              </a:lnSpc>
              <a:spcBef>
                <a:spcPts val="735"/>
              </a:spcBef>
              <a:buSzPct val="97101"/>
              <a:buChar char="●"/>
              <a:tabLst>
                <a:tab pos="4604385" algn="l"/>
              </a:tabLst>
            </a:pPr>
            <a:r>
              <a:rPr sz="3450" spc="180">
                <a:latin typeface="Arial"/>
                <a:cs typeface="Arial"/>
              </a:rPr>
              <a:t>Payment</a:t>
            </a:r>
            <a:r>
              <a:rPr sz="3450" spc="-90">
                <a:latin typeface="Arial"/>
                <a:cs typeface="Arial"/>
              </a:rPr>
              <a:t> </a:t>
            </a:r>
            <a:r>
              <a:rPr sz="3450" spc="155">
                <a:latin typeface="Arial"/>
                <a:cs typeface="Arial"/>
              </a:rPr>
              <a:t>Options:</a:t>
            </a:r>
            <a:endParaRPr sz="3450">
              <a:latin typeface="Arial"/>
              <a:cs typeface="Arial"/>
            </a:endParaRPr>
          </a:p>
          <a:p>
            <a:pPr marL="5037455" lvl="1" indent="-311150">
              <a:lnSpc>
                <a:spcPct val="100000"/>
              </a:lnSpc>
              <a:spcBef>
                <a:spcPts val="735"/>
              </a:spcBef>
              <a:buSzPct val="97101"/>
              <a:buChar char="○"/>
              <a:tabLst>
                <a:tab pos="5038090" algn="l"/>
              </a:tabLst>
            </a:pPr>
            <a:r>
              <a:rPr sz="3450" spc="150">
                <a:latin typeface="Arial"/>
                <a:cs typeface="Arial"/>
              </a:rPr>
              <a:t>In-</a:t>
            </a:r>
            <a:r>
              <a:rPr sz="3450" spc="185">
                <a:latin typeface="Arial"/>
                <a:cs typeface="Arial"/>
              </a:rPr>
              <a:t>person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60">
                <a:latin typeface="Arial"/>
                <a:cs typeface="Arial"/>
              </a:rPr>
              <a:t>(cash,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110">
                <a:latin typeface="Arial"/>
                <a:cs typeface="Arial"/>
              </a:rPr>
              <a:t>check,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215">
                <a:latin typeface="Arial"/>
                <a:cs typeface="Arial"/>
              </a:rPr>
              <a:t>money</a:t>
            </a:r>
            <a:r>
              <a:rPr sz="3450" spc="-90">
                <a:latin typeface="Arial"/>
                <a:cs typeface="Arial"/>
              </a:rPr>
              <a:t> </a:t>
            </a:r>
            <a:r>
              <a:rPr sz="3450" spc="180">
                <a:latin typeface="Arial"/>
                <a:cs typeface="Arial"/>
              </a:rPr>
              <a:t>order)</a:t>
            </a:r>
            <a:endParaRPr sz="3450">
              <a:latin typeface="Arial"/>
              <a:cs typeface="Arial"/>
            </a:endParaRPr>
          </a:p>
          <a:p>
            <a:pPr marL="5037455" lvl="1" indent="-311150">
              <a:lnSpc>
                <a:spcPct val="100000"/>
              </a:lnSpc>
              <a:spcBef>
                <a:spcPts val="735"/>
              </a:spcBef>
              <a:buSzPct val="97101"/>
              <a:buChar char="○"/>
              <a:tabLst>
                <a:tab pos="5038090" algn="l"/>
              </a:tabLst>
            </a:pPr>
            <a:r>
              <a:rPr sz="3450" spc="155">
                <a:latin typeface="Arial"/>
                <a:cs typeface="Arial"/>
              </a:rPr>
              <a:t>Online</a:t>
            </a:r>
            <a:r>
              <a:rPr sz="3450" spc="-85">
                <a:latin typeface="Arial"/>
                <a:cs typeface="Arial"/>
              </a:rPr>
              <a:t> </a:t>
            </a:r>
            <a:r>
              <a:rPr sz="3450" spc="-35">
                <a:latin typeface="Arial"/>
                <a:cs typeface="Arial"/>
              </a:rPr>
              <a:t>(E-</a:t>
            </a:r>
            <a:r>
              <a:rPr sz="3450" spc="65">
                <a:latin typeface="Arial"/>
                <a:cs typeface="Arial"/>
              </a:rPr>
              <a:t>Check,</a:t>
            </a:r>
            <a:r>
              <a:rPr sz="3450" spc="-80">
                <a:latin typeface="Arial"/>
                <a:cs typeface="Arial"/>
              </a:rPr>
              <a:t> </a:t>
            </a:r>
            <a:r>
              <a:rPr sz="3450" spc="195">
                <a:latin typeface="Arial"/>
                <a:cs typeface="Arial"/>
              </a:rPr>
              <a:t>Credit/Debit)</a:t>
            </a:r>
            <a:endParaRPr sz="3450">
              <a:latin typeface="Arial"/>
              <a:cs typeface="Arial"/>
            </a:endParaRPr>
          </a:p>
          <a:p>
            <a:pPr marL="5037455" lvl="1" indent="-311150">
              <a:lnSpc>
                <a:spcPct val="100000"/>
              </a:lnSpc>
              <a:spcBef>
                <a:spcPts val="735"/>
              </a:spcBef>
              <a:buSzPct val="97101"/>
              <a:buChar char="○"/>
              <a:tabLst>
                <a:tab pos="5038090" algn="l"/>
              </a:tabLst>
            </a:pPr>
            <a:r>
              <a:rPr sz="3450" spc="165">
                <a:latin typeface="Arial"/>
                <a:cs typeface="Arial"/>
              </a:rPr>
              <a:t>Mail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90">
                <a:latin typeface="Arial"/>
                <a:cs typeface="Arial"/>
              </a:rPr>
              <a:t>(check,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215">
                <a:latin typeface="Arial"/>
                <a:cs typeface="Arial"/>
              </a:rPr>
              <a:t>money</a:t>
            </a:r>
            <a:r>
              <a:rPr sz="3450" spc="-95">
                <a:latin typeface="Arial"/>
                <a:cs typeface="Arial"/>
              </a:rPr>
              <a:t> </a:t>
            </a:r>
            <a:r>
              <a:rPr sz="3450" spc="180">
                <a:latin typeface="Arial"/>
                <a:cs typeface="Arial"/>
              </a:rPr>
              <a:t>order)</a:t>
            </a:r>
            <a:endParaRPr sz="3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850">
              <a:latin typeface="Arial"/>
              <a:cs typeface="Arial"/>
            </a:endParaRPr>
          </a:p>
          <a:p>
            <a:pPr marL="6120765" marR="2446655" algn="ctr">
              <a:lnSpc>
                <a:spcPct val="115799"/>
              </a:lnSpc>
            </a:pPr>
            <a:r>
              <a:rPr sz="3400" spc="190">
                <a:latin typeface="Arial"/>
                <a:cs typeface="Arial"/>
              </a:rPr>
              <a:t>Contact</a:t>
            </a:r>
            <a:r>
              <a:rPr sz="3400" spc="-85">
                <a:latin typeface="Arial"/>
                <a:cs typeface="Arial"/>
              </a:rPr>
              <a:t> </a:t>
            </a:r>
            <a:r>
              <a:rPr sz="3400" spc="180">
                <a:latin typeface="Arial"/>
                <a:cs typeface="Arial"/>
              </a:rPr>
              <a:t>Information: </a:t>
            </a:r>
            <a:r>
              <a:rPr sz="3400" spc="160">
                <a:latin typeface="Arial"/>
                <a:cs typeface="Arial"/>
              </a:rPr>
              <a:t>Neomi</a:t>
            </a:r>
            <a:r>
              <a:rPr sz="3400" spc="-114">
                <a:latin typeface="Arial"/>
                <a:cs typeface="Arial"/>
              </a:rPr>
              <a:t> </a:t>
            </a:r>
            <a:r>
              <a:rPr sz="3400" spc="50">
                <a:latin typeface="Arial"/>
                <a:cs typeface="Arial"/>
              </a:rPr>
              <a:t>Basquez</a:t>
            </a:r>
            <a:endParaRPr sz="3400">
              <a:latin typeface="Arial"/>
              <a:cs typeface="Arial"/>
            </a:endParaRPr>
          </a:p>
          <a:p>
            <a:pPr marL="5156835" marR="1588770" indent="105410" algn="ctr">
              <a:lnSpc>
                <a:spcPct val="115799"/>
              </a:lnSpc>
            </a:pPr>
            <a:r>
              <a:rPr sz="3400" spc="195">
                <a:latin typeface="Arial"/>
                <a:cs typeface="Arial"/>
              </a:rPr>
              <a:t>Student</a:t>
            </a:r>
            <a:r>
              <a:rPr sz="3400" spc="-90">
                <a:latin typeface="Arial"/>
                <a:cs typeface="Arial"/>
              </a:rPr>
              <a:t> </a:t>
            </a:r>
            <a:r>
              <a:rPr sz="3400" spc="85">
                <a:latin typeface="Arial"/>
                <a:cs typeface="Arial"/>
              </a:rPr>
              <a:t>Finance</a:t>
            </a:r>
            <a:r>
              <a:rPr sz="3400" spc="-90">
                <a:latin typeface="Arial"/>
                <a:cs typeface="Arial"/>
              </a:rPr>
              <a:t> </a:t>
            </a:r>
            <a:r>
              <a:rPr sz="3400" spc="114">
                <a:latin typeface="Arial"/>
                <a:cs typeface="Arial"/>
              </a:rPr>
              <a:t>Specialist </a:t>
            </a:r>
            <a:r>
              <a:rPr sz="3400" spc="60">
                <a:latin typeface="Arial"/>
                <a:cs typeface="Arial"/>
                <a:hlinkClick r:id="rId3"/>
              </a:rPr>
              <a:t>neomi.basquez771@csuci.edu</a:t>
            </a:r>
            <a:endParaRPr sz="3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0" y="7279883"/>
            <a:ext cx="8639810" cy="0"/>
          </a:xfrm>
          <a:custGeom>
            <a:avLst/>
            <a:gdLst/>
            <a:ahLst/>
            <a:cxnLst/>
            <a:rect l="l" t="t" r="r" b="b"/>
            <a:pathLst>
              <a:path w="8639810">
                <a:moveTo>
                  <a:pt x="0" y="0"/>
                </a:moveTo>
                <a:lnTo>
                  <a:pt x="8639322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920C6-BE3C-8E6F-E922-D47AB50A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21" y="1243256"/>
            <a:ext cx="14917799" cy="8787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192187-BB01-DC54-3104-1B36E9619977}"/>
              </a:ext>
            </a:extLst>
          </p:cNvPr>
          <p:cNvSpPr txBox="1"/>
          <p:nvPr/>
        </p:nvSpPr>
        <p:spPr>
          <a:xfrm>
            <a:off x="292608" y="21788"/>
            <a:ext cx="13587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Extended University Resources</a:t>
            </a:r>
          </a:p>
        </p:txBody>
      </p:sp>
    </p:spTree>
    <p:extLst>
      <p:ext uri="{BB962C8B-B14F-4D97-AF65-F5344CB8AC3E}">
        <p14:creationId xmlns:p14="http://schemas.microsoft.com/office/powerpoint/2010/main" val="280235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10198" y="0"/>
            <a:ext cx="13315124" cy="10270932"/>
            <a:chOff x="5010198" y="0"/>
            <a:chExt cx="13315124" cy="1027093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0198" y="0"/>
              <a:ext cx="13277801" cy="102709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024467" y="0"/>
              <a:ext cx="4300855" cy="1917064"/>
            </a:xfrm>
            <a:custGeom>
              <a:avLst/>
              <a:gdLst/>
              <a:ahLst/>
              <a:cxnLst/>
              <a:rect l="l" t="t" r="r" b="b"/>
              <a:pathLst>
                <a:path w="4300855" h="1917064">
                  <a:moveTo>
                    <a:pt x="4300706" y="52156"/>
                  </a:moveTo>
                  <a:lnTo>
                    <a:pt x="1125929" y="1916912"/>
                  </a:lnTo>
                  <a:lnTo>
                    <a:pt x="0" y="0"/>
                  </a:lnTo>
                  <a:lnTo>
                    <a:pt x="4300706" y="0"/>
                  </a:lnTo>
                  <a:lnTo>
                    <a:pt x="4300706" y="52156"/>
                  </a:lnTo>
                  <a:close/>
                </a:path>
              </a:pathLst>
            </a:custGeom>
            <a:solidFill>
              <a:srgbClr val="8F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0625" y="2965396"/>
            <a:ext cx="6116222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75"/>
              <a:t>Student</a:t>
            </a:r>
            <a:r>
              <a:rPr spc="-100"/>
              <a:t> </a:t>
            </a:r>
            <a:r>
              <a:rPr spc="-285"/>
              <a:t>Support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993" y="6194405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993" y="6823055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993" y="7451705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993" y="8080355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993" y="8709005"/>
            <a:ext cx="104775" cy="10477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635993" y="4538300"/>
            <a:ext cx="7714615" cy="46047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65275">
              <a:lnSpc>
                <a:spcPct val="116199"/>
              </a:lnSpc>
              <a:spcBef>
                <a:spcPts val="100"/>
              </a:spcBef>
            </a:pPr>
            <a:r>
              <a:rPr sz="3200"/>
              <a:t>Explore the Canvas New Student Orientation for help with:</a:t>
            </a:r>
          </a:p>
          <a:p>
            <a:pPr marL="778510" marR="1981200">
              <a:lnSpc>
                <a:spcPct val="116199"/>
              </a:lnSpc>
            </a:pPr>
            <a:r>
              <a:rPr sz="3200"/>
              <a:t>Library Articles or Journals Writing Support</a:t>
            </a:r>
            <a:endParaRPr lang="en-US" sz="3200"/>
          </a:p>
          <a:p>
            <a:pPr marL="778510">
              <a:lnSpc>
                <a:spcPct val="100000"/>
              </a:lnSpc>
              <a:spcBef>
                <a:spcPts val="690"/>
              </a:spcBef>
            </a:pPr>
            <a:r>
              <a:rPr lang="en-US" sz="3200"/>
              <a:t>Tutoring and Study Skills</a:t>
            </a:r>
          </a:p>
          <a:p>
            <a:pPr marL="778510" marR="5080">
              <a:lnSpc>
                <a:spcPct val="116199"/>
              </a:lnSpc>
            </a:pPr>
            <a:r>
              <a:rPr sz="3200"/>
              <a:t>Counseling and Psychological Services Basic Needs, Food, Housing</a:t>
            </a:r>
          </a:p>
          <a:p>
            <a:pPr marL="778510">
              <a:lnSpc>
                <a:spcPct val="100000"/>
              </a:lnSpc>
              <a:spcBef>
                <a:spcPts val="690"/>
              </a:spcBef>
            </a:pPr>
            <a:r>
              <a:rPr sz="3200"/>
              <a:t>and more!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B12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65763" y="4149621"/>
            <a:ext cx="2567940" cy="2959100"/>
          </a:xfrm>
          <a:custGeom>
            <a:avLst/>
            <a:gdLst/>
            <a:ahLst/>
            <a:cxnLst/>
            <a:rect l="l" t="t" r="r" b="b"/>
            <a:pathLst>
              <a:path w="2567940" h="2959100">
                <a:moveTo>
                  <a:pt x="672040" y="1854199"/>
                </a:moveTo>
                <a:lnTo>
                  <a:pt x="528175" y="1854199"/>
                </a:lnTo>
                <a:lnTo>
                  <a:pt x="443686" y="1803399"/>
                </a:lnTo>
                <a:lnTo>
                  <a:pt x="402591" y="1790699"/>
                </a:lnTo>
                <a:lnTo>
                  <a:pt x="362697" y="1765299"/>
                </a:lnTo>
                <a:lnTo>
                  <a:pt x="324331" y="1727199"/>
                </a:lnTo>
                <a:lnTo>
                  <a:pt x="282233" y="1701799"/>
                </a:lnTo>
                <a:lnTo>
                  <a:pt x="243111" y="1663699"/>
                </a:lnTo>
                <a:lnTo>
                  <a:pt x="206953" y="1625599"/>
                </a:lnTo>
                <a:lnTo>
                  <a:pt x="173748" y="1587499"/>
                </a:lnTo>
                <a:lnTo>
                  <a:pt x="143484" y="1549399"/>
                </a:lnTo>
                <a:lnTo>
                  <a:pt x="116150" y="1511299"/>
                </a:lnTo>
                <a:lnTo>
                  <a:pt x="91732" y="1473199"/>
                </a:lnTo>
                <a:lnTo>
                  <a:pt x="70220" y="1422399"/>
                </a:lnTo>
                <a:lnTo>
                  <a:pt x="51602" y="1384299"/>
                </a:lnTo>
                <a:lnTo>
                  <a:pt x="35866" y="1333499"/>
                </a:lnTo>
                <a:lnTo>
                  <a:pt x="23000" y="1295399"/>
                </a:lnTo>
                <a:lnTo>
                  <a:pt x="12992" y="1244599"/>
                </a:lnTo>
                <a:lnTo>
                  <a:pt x="5830" y="1193799"/>
                </a:lnTo>
                <a:lnTo>
                  <a:pt x="1503" y="1142999"/>
                </a:lnTo>
                <a:lnTo>
                  <a:pt x="0" y="1092199"/>
                </a:lnTo>
                <a:lnTo>
                  <a:pt x="1307" y="1041399"/>
                </a:lnTo>
                <a:lnTo>
                  <a:pt x="8896" y="977899"/>
                </a:lnTo>
                <a:lnTo>
                  <a:pt x="24477" y="927099"/>
                </a:lnTo>
                <a:lnTo>
                  <a:pt x="45586" y="876299"/>
                </a:lnTo>
                <a:lnTo>
                  <a:pt x="69758" y="825499"/>
                </a:lnTo>
                <a:lnTo>
                  <a:pt x="92808" y="774699"/>
                </a:lnTo>
                <a:lnTo>
                  <a:pt x="117943" y="736599"/>
                </a:lnTo>
                <a:lnTo>
                  <a:pt x="145049" y="698499"/>
                </a:lnTo>
                <a:lnTo>
                  <a:pt x="174008" y="660399"/>
                </a:lnTo>
                <a:lnTo>
                  <a:pt x="204704" y="622299"/>
                </a:lnTo>
                <a:lnTo>
                  <a:pt x="237020" y="596899"/>
                </a:lnTo>
                <a:lnTo>
                  <a:pt x="270840" y="558799"/>
                </a:lnTo>
                <a:lnTo>
                  <a:pt x="306046" y="520699"/>
                </a:lnTo>
                <a:lnTo>
                  <a:pt x="342523" y="495299"/>
                </a:lnTo>
                <a:lnTo>
                  <a:pt x="380153" y="457199"/>
                </a:lnTo>
                <a:lnTo>
                  <a:pt x="418820" y="431799"/>
                </a:lnTo>
                <a:lnTo>
                  <a:pt x="500996" y="380999"/>
                </a:lnTo>
                <a:lnTo>
                  <a:pt x="542723" y="342899"/>
                </a:lnTo>
                <a:lnTo>
                  <a:pt x="584875" y="317499"/>
                </a:lnTo>
                <a:lnTo>
                  <a:pt x="713886" y="241299"/>
                </a:lnTo>
                <a:lnTo>
                  <a:pt x="757741" y="228599"/>
                </a:lnTo>
                <a:lnTo>
                  <a:pt x="846732" y="177799"/>
                </a:lnTo>
                <a:lnTo>
                  <a:pt x="891868" y="165099"/>
                </a:lnTo>
                <a:lnTo>
                  <a:pt x="937430" y="139699"/>
                </a:lnTo>
                <a:lnTo>
                  <a:pt x="1029837" y="114299"/>
                </a:lnTo>
                <a:lnTo>
                  <a:pt x="1076681" y="88899"/>
                </a:lnTo>
                <a:lnTo>
                  <a:pt x="1317317" y="25399"/>
                </a:lnTo>
                <a:lnTo>
                  <a:pt x="1366729" y="25399"/>
                </a:lnTo>
                <a:lnTo>
                  <a:pt x="1468942" y="0"/>
                </a:lnTo>
                <a:lnTo>
                  <a:pt x="1772169" y="0"/>
                </a:lnTo>
                <a:lnTo>
                  <a:pt x="1969054" y="50799"/>
                </a:lnTo>
                <a:lnTo>
                  <a:pt x="2065188" y="101599"/>
                </a:lnTo>
                <a:lnTo>
                  <a:pt x="2102751" y="114299"/>
                </a:lnTo>
                <a:lnTo>
                  <a:pt x="2121084" y="126999"/>
                </a:lnTo>
                <a:lnTo>
                  <a:pt x="1853114" y="126999"/>
                </a:lnTo>
                <a:lnTo>
                  <a:pt x="1849838" y="139699"/>
                </a:lnTo>
                <a:lnTo>
                  <a:pt x="1847822" y="139699"/>
                </a:lnTo>
                <a:lnTo>
                  <a:pt x="1963417" y="177799"/>
                </a:lnTo>
                <a:lnTo>
                  <a:pt x="2001188" y="203199"/>
                </a:lnTo>
                <a:lnTo>
                  <a:pt x="2043717" y="215899"/>
                </a:lnTo>
                <a:lnTo>
                  <a:pt x="2085734" y="241299"/>
                </a:lnTo>
                <a:lnTo>
                  <a:pt x="2127578" y="253999"/>
                </a:lnTo>
                <a:lnTo>
                  <a:pt x="2169587" y="279399"/>
                </a:lnTo>
                <a:lnTo>
                  <a:pt x="1717134" y="279399"/>
                </a:lnTo>
                <a:lnTo>
                  <a:pt x="1719654" y="292099"/>
                </a:lnTo>
                <a:lnTo>
                  <a:pt x="1723098" y="292099"/>
                </a:lnTo>
                <a:lnTo>
                  <a:pt x="1839969" y="368299"/>
                </a:lnTo>
                <a:lnTo>
                  <a:pt x="1557876" y="368299"/>
                </a:lnTo>
                <a:lnTo>
                  <a:pt x="1509428" y="380999"/>
                </a:lnTo>
                <a:lnTo>
                  <a:pt x="1458010" y="380999"/>
                </a:lnTo>
                <a:lnTo>
                  <a:pt x="1408409" y="393699"/>
                </a:lnTo>
                <a:lnTo>
                  <a:pt x="1360575" y="419099"/>
                </a:lnTo>
                <a:lnTo>
                  <a:pt x="1314461" y="431799"/>
                </a:lnTo>
                <a:lnTo>
                  <a:pt x="1270016" y="457199"/>
                </a:lnTo>
                <a:lnTo>
                  <a:pt x="1227192" y="469899"/>
                </a:lnTo>
                <a:lnTo>
                  <a:pt x="1185940" y="495299"/>
                </a:lnTo>
                <a:lnTo>
                  <a:pt x="1146211" y="533399"/>
                </a:lnTo>
                <a:lnTo>
                  <a:pt x="1107956" y="558799"/>
                </a:lnTo>
                <a:lnTo>
                  <a:pt x="1071125" y="584199"/>
                </a:lnTo>
                <a:lnTo>
                  <a:pt x="1035671" y="622299"/>
                </a:lnTo>
                <a:lnTo>
                  <a:pt x="1001543" y="660399"/>
                </a:lnTo>
                <a:lnTo>
                  <a:pt x="968694" y="698499"/>
                </a:lnTo>
                <a:lnTo>
                  <a:pt x="937073" y="736599"/>
                </a:lnTo>
                <a:lnTo>
                  <a:pt x="906633" y="774699"/>
                </a:lnTo>
                <a:lnTo>
                  <a:pt x="529854" y="774699"/>
                </a:lnTo>
                <a:lnTo>
                  <a:pt x="518012" y="800099"/>
                </a:lnTo>
                <a:lnTo>
                  <a:pt x="893614" y="800099"/>
                </a:lnTo>
                <a:lnTo>
                  <a:pt x="890900" y="825499"/>
                </a:lnTo>
                <a:lnTo>
                  <a:pt x="892187" y="838199"/>
                </a:lnTo>
                <a:lnTo>
                  <a:pt x="905466" y="888999"/>
                </a:lnTo>
                <a:lnTo>
                  <a:pt x="915470" y="927099"/>
                </a:lnTo>
                <a:lnTo>
                  <a:pt x="922462" y="977899"/>
                </a:lnTo>
                <a:lnTo>
                  <a:pt x="926701" y="1028699"/>
                </a:lnTo>
                <a:lnTo>
                  <a:pt x="928449" y="1079499"/>
                </a:lnTo>
                <a:lnTo>
                  <a:pt x="927967" y="1130299"/>
                </a:lnTo>
                <a:lnTo>
                  <a:pt x="925517" y="1181099"/>
                </a:lnTo>
                <a:lnTo>
                  <a:pt x="923438" y="1206499"/>
                </a:lnTo>
                <a:lnTo>
                  <a:pt x="446704" y="1206499"/>
                </a:lnTo>
                <a:lnTo>
                  <a:pt x="443177" y="1219199"/>
                </a:lnTo>
                <a:lnTo>
                  <a:pt x="439051" y="1269999"/>
                </a:lnTo>
                <a:lnTo>
                  <a:pt x="435386" y="1320799"/>
                </a:lnTo>
                <a:lnTo>
                  <a:pt x="431902" y="1371599"/>
                </a:lnTo>
                <a:lnTo>
                  <a:pt x="428740" y="1422399"/>
                </a:lnTo>
                <a:lnTo>
                  <a:pt x="224131" y="1422399"/>
                </a:lnTo>
                <a:lnTo>
                  <a:pt x="223879" y="1435099"/>
                </a:lnTo>
                <a:lnTo>
                  <a:pt x="221023" y="1447799"/>
                </a:lnTo>
                <a:lnTo>
                  <a:pt x="223711" y="1447799"/>
                </a:lnTo>
                <a:lnTo>
                  <a:pt x="237012" y="1473199"/>
                </a:lnTo>
                <a:lnTo>
                  <a:pt x="251060" y="1511299"/>
                </a:lnTo>
                <a:lnTo>
                  <a:pt x="266196" y="1536699"/>
                </a:lnTo>
                <a:lnTo>
                  <a:pt x="282756" y="1562099"/>
                </a:lnTo>
                <a:lnTo>
                  <a:pt x="884457" y="1562099"/>
                </a:lnTo>
                <a:lnTo>
                  <a:pt x="882486" y="1600199"/>
                </a:lnTo>
                <a:lnTo>
                  <a:pt x="879633" y="1638299"/>
                </a:lnTo>
                <a:lnTo>
                  <a:pt x="510647" y="1638299"/>
                </a:lnTo>
                <a:lnTo>
                  <a:pt x="496762" y="1650999"/>
                </a:lnTo>
                <a:lnTo>
                  <a:pt x="461570" y="1650999"/>
                </a:lnTo>
                <a:lnTo>
                  <a:pt x="465940" y="1663699"/>
                </a:lnTo>
                <a:lnTo>
                  <a:pt x="470074" y="1689099"/>
                </a:lnTo>
                <a:lnTo>
                  <a:pt x="475248" y="1701799"/>
                </a:lnTo>
                <a:lnTo>
                  <a:pt x="482736" y="1701799"/>
                </a:lnTo>
                <a:lnTo>
                  <a:pt x="491388" y="1714499"/>
                </a:lnTo>
                <a:lnTo>
                  <a:pt x="863387" y="1714499"/>
                </a:lnTo>
                <a:lnTo>
                  <a:pt x="859694" y="1727199"/>
                </a:lnTo>
                <a:lnTo>
                  <a:pt x="834097" y="1765299"/>
                </a:lnTo>
                <a:lnTo>
                  <a:pt x="798153" y="1790699"/>
                </a:lnTo>
                <a:lnTo>
                  <a:pt x="752344" y="1816099"/>
                </a:lnTo>
                <a:lnTo>
                  <a:pt x="672040" y="1854199"/>
                </a:lnTo>
                <a:close/>
              </a:path>
              <a:path w="2567940" h="2959100">
                <a:moveTo>
                  <a:pt x="2122749" y="457199"/>
                </a:moveTo>
                <a:lnTo>
                  <a:pt x="1972799" y="457199"/>
                </a:lnTo>
                <a:lnTo>
                  <a:pt x="1973219" y="444499"/>
                </a:lnTo>
                <a:lnTo>
                  <a:pt x="1971304" y="406399"/>
                </a:lnTo>
                <a:lnTo>
                  <a:pt x="1956166" y="368299"/>
                </a:lnTo>
                <a:lnTo>
                  <a:pt x="1930646" y="330199"/>
                </a:lnTo>
                <a:lnTo>
                  <a:pt x="1897588" y="292099"/>
                </a:lnTo>
                <a:lnTo>
                  <a:pt x="1859833" y="279399"/>
                </a:lnTo>
                <a:lnTo>
                  <a:pt x="2188653" y="279399"/>
                </a:lnTo>
                <a:lnTo>
                  <a:pt x="2187897" y="266699"/>
                </a:lnTo>
                <a:lnTo>
                  <a:pt x="2182942" y="266699"/>
                </a:lnTo>
                <a:lnTo>
                  <a:pt x="2161860" y="241299"/>
                </a:lnTo>
                <a:lnTo>
                  <a:pt x="2140779" y="228599"/>
                </a:lnTo>
                <a:lnTo>
                  <a:pt x="2118878" y="203199"/>
                </a:lnTo>
                <a:lnTo>
                  <a:pt x="2095340" y="203199"/>
                </a:lnTo>
                <a:lnTo>
                  <a:pt x="2048959" y="177799"/>
                </a:lnTo>
                <a:lnTo>
                  <a:pt x="2001659" y="165099"/>
                </a:lnTo>
                <a:lnTo>
                  <a:pt x="1853114" y="126999"/>
                </a:lnTo>
                <a:lnTo>
                  <a:pt x="2121084" y="126999"/>
                </a:lnTo>
                <a:lnTo>
                  <a:pt x="2176082" y="165099"/>
                </a:lnTo>
                <a:lnTo>
                  <a:pt x="2213598" y="190499"/>
                </a:lnTo>
                <a:lnTo>
                  <a:pt x="2255045" y="228599"/>
                </a:lnTo>
                <a:lnTo>
                  <a:pt x="2293724" y="266699"/>
                </a:lnTo>
                <a:lnTo>
                  <a:pt x="2329553" y="304799"/>
                </a:lnTo>
                <a:lnTo>
                  <a:pt x="2033272" y="304799"/>
                </a:lnTo>
                <a:lnTo>
                  <a:pt x="2034867" y="317499"/>
                </a:lnTo>
                <a:lnTo>
                  <a:pt x="2038227" y="317499"/>
                </a:lnTo>
                <a:lnTo>
                  <a:pt x="2049211" y="330199"/>
                </a:lnTo>
                <a:lnTo>
                  <a:pt x="2060400" y="342899"/>
                </a:lnTo>
                <a:lnTo>
                  <a:pt x="2071463" y="355599"/>
                </a:lnTo>
                <a:lnTo>
                  <a:pt x="2082070" y="368299"/>
                </a:lnTo>
                <a:lnTo>
                  <a:pt x="2108501" y="419099"/>
                </a:lnTo>
                <a:lnTo>
                  <a:pt x="2122749" y="457199"/>
                </a:lnTo>
                <a:close/>
              </a:path>
              <a:path w="2567940" h="2959100">
                <a:moveTo>
                  <a:pt x="2528268" y="1066799"/>
                </a:moveTo>
                <a:lnTo>
                  <a:pt x="2058952" y="1066799"/>
                </a:lnTo>
                <a:lnTo>
                  <a:pt x="2065125" y="1054099"/>
                </a:lnTo>
                <a:lnTo>
                  <a:pt x="2070479" y="1054099"/>
                </a:lnTo>
                <a:lnTo>
                  <a:pt x="2082792" y="1041399"/>
                </a:lnTo>
                <a:lnTo>
                  <a:pt x="2094773" y="1028699"/>
                </a:lnTo>
                <a:lnTo>
                  <a:pt x="2106408" y="1003299"/>
                </a:lnTo>
                <a:lnTo>
                  <a:pt x="2117682" y="990599"/>
                </a:lnTo>
                <a:lnTo>
                  <a:pt x="2147553" y="952499"/>
                </a:lnTo>
                <a:lnTo>
                  <a:pt x="2176052" y="901699"/>
                </a:lnTo>
                <a:lnTo>
                  <a:pt x="2202667" y="863599"/>
                </a:lnTo>
                <a:lnTo>
                  <a:pt x="2226887" y="812799"/>
                </a:lnTo>
                <a:lnTo>
                  <a:pt x="2248202" y="774699"/>
                </a:lnTo>
                <a:lnTo>
                  <a:pt x="2266100" y="723899"/>
                </a:lnTo>
                <a:lnTo>
                  <a:pt x="2280070" y="673099"/>
                </a:lnTo>
                <a:lnTo>
                  <a:pt x="2289601" y="622299"/>
                </a:lnTo>
                <a:lnTo>
                  <a:pt x="2294183" y="571499"/>
                </a:lnTo>
                <a:lnTo>
                  <a:pt x="2293304" y="520699"/>
                </a:lnTo>
                <a:lnTo>
                  <a:pt x="2288166" y="482599"/>
                </a:lnTo>
                <a:lnTo>
                  <a:pt x="2277021" y="444499"/>
                </a:lnTo>
                <a:lnTo>
                  <a:pt x="2231320" y="393699"/>
                </a:lnTo>
                <a:lnTo>
                  <a:pt x="2186491" y="368299"/>
                </a:lnTo>
                <a:lnTo>
                  <a:pt x="2140852" y="355599"/>
                </a:lnTo>
                <a:lnTo>
                  <a:pt x="2048810" y="304799"/>
                </a:lnTo>
                <a:lnTo>
                  <a:pt x="2329553" y="304799"/>
                </a:lnTo>
                <a:lnTo>
                  <a:pt x="2362449" y="342899"/>
                </a:lnTo>
                <a:lnTo>
                  <a:pt x="2392329" y="380999"/>
                </a:lnTo>
                <a:lnTo>
                  <a:pt x="2419111" y="419099"/>
                </a:lnTo>
                <a:lnTo>
                  <a:pt x="2442711" y="469899"/>
                </a:lnTo>
                <a:lnTo>
                  <a:pt x="2463048" y="520699"/>
                </a:lnTo>
                <a:lnTo>
                  <a:pt x="2482060" y="558799"/>
                </a:lnTo>
                <a:lnTo>
                  <a:pt x="2503646" y="609599"/>
                </a:lnTo>
                <a:lnTo>
                  <a:pt x="2524713" y="647699"/>
                </a:lnTo>
                <a:lnTo>
                  <a:pt x="2542166" y="698499"/>
                </a:lnTo>
                <a:lnTo>
                  <a:pt x="2556087" y="749299"/>
                </a:lnTo>
                <a:lnTo>
                  <a:pt x="2564463" y="800099"/>
                </a:lnTo>
                <a:lnTo>
                  <a:pt x="2567575" y="850899"/>
                </a:lnTo>
                <a:lnTo>
                  <a:pt x="2565704" y="901699"/>
                </a:lnTo>
                <a:lnTo>
                  <a:pt x="2559133" y="952499"/>
                </a:lnTo>
                <a:lnTo>
                  <a:pt x="2548143" y="1003299"/>
                </a:lnTo>
                <a:lnTo>
                  <a:pt x="2533014" y="1054099"/>
                </a:lnTo>
                <a:lnTo>
                  <a:pt x="2528268" y="1066799"/>
                </a:lnTo>
                <a:close/>
              </a:path>
              <a:path w="2567940" h="2959100">
                <a:moveTo>
                  <a:pt x="1543309" y="2959099"/>
                </a:moveTo>
                <a:lnTo>
                  <a:pt x="1393670" y="2959099"/>
                </a:lnTo>
                <a:lnTo>
                  <a:pt x="1347668" y="2946399"/>
                </a:lnTo>
                <a:lnTo>
                  <a:pt x="1303642" y="2920999"/>
                </a:lnTo>
                <a:lnTo>
                  <a:pt x="1261375" y="2908299"/>
                </a:lnTo>
                <a:lnTo>
                  <a:pt x="1220653" y="2882899"/>
                </a:lnTo>
                <a:lnTo>
                  <a:pt x="1181260" y="2857499"/>
                </a:lnTo>
                <a:lnTo>
                  <a:pt x="1142980" y="2819399"/>
                </a:lnTo>
                <a:lnTo>
                  <a:pt x="1105050" y="2793999"/>
                </a:lnTo>
                <a:lnTo>
                  <a:pt x="1070837" y="2755899"/>
                </a:lnTo>
                <a:lnTo>
                  <a:pt x="1040274" y="2717799"/>
                </a:lnTo>
                <a:lnTo>
                  <a:pt x="1013295" y="2679699"/>
                </a:lnTo>
                <a:lnTo>
                  <a:pt x="989834" y="2641599"/>
                </a:lnTo>
                <a:lnTo>
                  <a:pt x="969822" y="2603499"/>
                </a:lnTo>
                <a:lnTo>
                  <a:pt x="953194" y="2565399"/>
                </a:lnTo>
                <a:lnTo>
                  <a:pt x="939883" y="2514599"/>
                </a:lnTo>
                <a:lnTo>
                  <a:pt x="929822" y="2476499"/>
                </a:lnTo>
                <a:lnTo>
                  <a:pt x="922944" y="2425699"/>
                </a:lnTo>
                <a:lnTo>
                  <a:pt x="919183" y="2374899"/>
                </a:lnTo>
                <a:lnTo>
                  <a:pt x="918471" y="2324099"/>
                </a:lnTo>
                <a:lnTo>
                  <a:pt x="920743" y="2273299"/>
                </a:lnTo>
                <a:lnTo>
                  <a:pt x="926108" y="2222499"/>
                </a:lnTo>
                <a:lnTo>
                  <a:pt x="945524" y="2133599"/>
                </a:lnTo>
                <a:lnTo>
                  <a:pt x="959166" y="2082799"/>
                </a:lnTo>
                <a:lnTo>
                  <a:pt x="975157" y="2031999"/>
                </a:lnTo>
                <a:lnTo>
                  <a:pt x="993295" y="1993899"/>
                </a:lnTo>
                <a:lnTo>
                  <a:pt x="1013373" y="1943099"/>
                </a:lnTo>
                <a:lnTo>
                  <a:pt x="1035188" y="1904999"/>
                </a:lnTo>
                <a:lnTo>
                  <a:pt x="1058536" y="1854199"/>
                </a:lnTo>
                <a:lnTo>
                  <a:pt x="1083212" y="1816099"/>
                </a:lnTo>
                <a:lnTo>
                  <a:pt x="1109011" y="1777999"/>
                </a:lnTo>
                <a:lnTo>
                  <a:pt x="1135729" y="1727199"/>
                </a:lnTo>
                <a:lnTo>
                  <a:pt x="1163162" y="1689099"/>
                </a:lnTo>
                <a:lnTo>
                  <a:pt x="1191106" y="1650999"/>
                </a:lnTo>
                <a:lnTo>
                  <a:pt x="1247410" y="1574799"/>
                </a:lnTo>
                <a:lnTo>
                  <a:pt x="1275802" y="1523999"/>
                </a:lnTo>
                <a:lnTo>
                  <a:pt x="1418596" y="1333499"/>
                </a:lnTo>
                <a:lnTo>
                  <a:pt x="1447045" y="1282699"/>
                </a:lnTo>
                <a:lnTo>
                  <a:pt x="1503517" y="1206499"/>
                </a:lnTo>
                <a:lnTo>
                  <a:pt x="1531462" y="1168399"/>
                </a:lnTo>
                <a:lnTo>
                  <a:pt x="1559161" y="1130299"/>
                </a:lnTo>
                <a:lnTo>
                  <a:pt x="1586573" y="1079499"/>
                </a:lnTo>
                <a:lnTo>
                  <a:pt x="1613659" y="1041399"/>
                </a:lnTo>
                <a:lnTo>
                  <a:pt x="1639421" y="1003299"/>
                </a:lnTo>
                <a:lnTo>
                  <a:pt x="1663993" y="965199"/>
                </a:lnTo>
                <a:lnTo>
                  <a:pt x="1687592" y="914399"/>
                </a:lnTo>
                <a:lnTo>
                  <a:pt x="1710433" y="876299"/>
                </a:lnTo>
                <a:lnTo>
                  <a:pt x="1732735" y="825499"/>
                </a:lnTo>
                <a:lnTo>
                  <a:pt x="1776581" y="749299"/>
                </a:lnTo>
                <a:lnTo>
                  <a:pt x="1798559" y="698499"/>
                </a:lnTo>
                <a:lnTo>
                  <a:pt x="1820862" y="660399"/>
                </a:lnTo>
                <a:lnTo>
                  <a:pt x="1829439" y="634999"/>
                </a:lnTo>
                <a:lnTo>
                  <a:pt x="1836694" y="622299"/>
                </a:lnTo>
                <a:lnTo>
                  <a:pt x="1843067" y="596899"/>
                </a:lnTo>
                <a:lnTo>
                  <a:pt x="1848998" y="584199"/>
                </a:lnTo>
                <a:lnTo>
                  <a:pt x="1858036" y="533399"/>
                </a:lnTo>
                <a:lnTo>
                  <a:pt x="1852519" y="482599"/>
                </a:lnTo>
                <a:lnTo>
                  <a:pt x="1832792" y="444499"/>
                </a:lnTo>
                <a:lnTo>
                  <a:pt x="1799196" y="419099"/>
                </a:lnTo>
                <a:lnTo>
                  <a:pt x="1752074" y="393699"/>
                </a:lnTo>
                <a:lnTo>
                  <a:pt x="1655499" y="368299"/>
                </a:lnTo>
                <a:lnTo>
                  <a:pt x="1839969" y="368299"/>
                </a:lnTo>
                <a:lnTo>
                  <a:pt x="1878964" y="393699"/>
                </a:lnTo>
                <a:lnTo>
                  <a:pt x="1918035" y="431799"/>
                </a:lnTo>
                <a:lnTo>
                  <a:pt x="1957177" y="457199"/>
                </a:lnTo>
                <a:lnTo>
                  <a:pt x="2122749" y="457199"/>
                </a:lnTo>
                <a:lnTo>
                  <a:pt x="2127498" y="469899"/>
                </a:lnTo>
                <a:lnTo>
                  <a:pt x="2140081" y="507999"/>
                </a:lnTo>
                <a:lnTo>
                  <a:pt x="2147269" y="558799"/>
                </a:lnTo>
                <a:lnTo>
                  <a:pt x="2150081" y="609599"/>
                </a:lnTo>
                <a:lnTo>
                  <a:pt x="2149537" y="660399"/>
                </a:lnTo>
                <a:lnTo>
                  <a:pt x="2146658" y="723899"/>
                </a:lnTo>
                <a:lnTo>
                  <a:pt x="2091042" y="901699"/>
                </a:lnTo>
                <a:lnTo>
                  <a:pt x="2077174" y="952499"/>
                </a:lnTo>
                <a:lnTo>
                  <a:pt x="2063345" y="1003299"/>
                </a:lnTo>
                <a:lnTo>
                  <a:pt x="2049566" y="1041399"/>
                </a:lnTo>
                <a:lnTo>
                  <a:pt x="2048105" y="1054099"/>
                </a:lnTo>
                <a:lnTo>
                  <a:pt x="2047267" y="1054099"/>
                </a:lnTo>
                <a:lnTo>
                  <a:pt x="2046696" y="1066799"/>
                </a:lnTo>
                <a:lnTo>
                  <a:pt x="2528268" y="1066799"/>
                </a:lnTo>
                <a:lnTo>
                  <a:pt x="2514030" y="1104899"/>
                </a:lnTo>
                <a:lnTo>
                  <a:pt x="2493194" y="1142999"/>
                </a:lnTo>
                <a:lnTo>
                  <a:pt x="2470905" y="1193799"/>
                </a:lnTo>
                <a:lnTo>
                  <a:pt x="2447211" y="1244599"/>
                </a:lnTo>
                <a:lnTo>
                  <a:pt x="2422155" y="1282699"/>
                </a:lnTo>
                <a:lnTo>
                  <a:pt x="2395785" y="1333499"/>
                </a:lnTo>
                <a:lnTo>
                  <a:pt x="2368145" y="1371599"/>
                </a:lnTo>
                <a:lnTo>
                  <a:pt x="2339282" y="1409699"/>
                </a:lnTo>
                <a:lnTo>
                  <a:pt x="2309241" y="1447799"/>
                </a:lnTo>
                <a:lnTo>
                  <a:pt x="2278069" y="1485899"/>
                </a:lnTo>
                <a:lnTo>
                  <a:pt x="2245810" y="1536699"/>
                </a:lnTo>
                <a:lnTo>
                  <a:pt x="2212511" y="1574799"/>
                </a:lnTo>
                <a:lnTo>
                  <a:pt x="2178217" y="1600199"/>
                </a:lnTo>
                <a:lnTo>
                  <a:pt x="2142975" y="1638299"/>
                </a:lnTo>
                <a:lnTo>
                  <a:pt x="2106829" y="1676399"/>
                </a:lnTo>
                <a:lnTo>
                  <a:pt x="2069826" y="1714499"/>
                </a:lnTo>
                <a:lnTo>
                  <a:pt x="2032012" y="1752599"/>
                </a:lnTo>
                <a:lnTo>
                  <a:pt x="1994534" y="1777999"/>
                </a:lnTo>
                <a:lnTo>
                  <a:pt x="1956759" y="1816099"/>
                </a:lnTo>
                <a:lnTo>
                  <a:pt x="1918802" y="1841499"/>
                </a:lnTo>
                <a:lnTo>
                  <a:pt x="1842800" y="1917699"/>
                </a:lnTo>
                <a:lnTo>
                  <a:pt x="1804984" y="1943099"/>
                </a:lnTo>
                <a:lnTo>
                  <a:pt x="1792471" y="1955799"/>
                </a:lnTo>
                <a:lnTo>
                  <a:pt x="1254518" y="1955799"/>
                </a:lnTo>
                <a:lnTo>
                  <a:pt x="1253006" y="1968499"/>
                </a:lnTo>
                <a:lnTo>
                  <a:pt x="1246875" y="1968499"/>
                </a:lnTo>
                <a:lnTo>
                  <a:pt x="1218476" y="2031999"/>
                </a:lnTo>
                <a:lnTo>
                  <a:pt x="1204391" y="2057399"/>
                </a:lnTo>
                <a:lnTo>
                  <a:pt x="1187914" y="2082799"/>
                </a:lnTo>
                <a:lnTo>
                  <a:pt x="1189174" y="2095499"/>
                </a:lnTo>
                <a:lnTo>
                  <a:pt x="1669159" y="2095499"/>
                </a:lnTo>
                <a:lnTo>
                  <a:pt x="1648059" y="2146299"/>
                </a:lnTo>
                <a:lnTo>
                  <a:pt x="1632546" y="2184399"/>
                </a:lnTo>
                <a:lnTo>
                  <a:pt x="1622473" y="2235199"/>
                </a:lnTo>
                <a:lnTo>
                  <a:pt x="1621278" y="2247899"/>
                </a:lnTo>
                <a:lnTo>
                  <a:pt x="1427705" y="2247899"/>
                </a:lnTo>
                <a:lnTo>
                  <a:pt x="1427873" y="2260599"/>
                </a:lnTo>
                <a:lnTo>
                  <a:pt x="1429614" y="2298699"/>
                </a:lnTo>
                <a:lnTo>
                  <a:pt x="1431663" y="2336799"/>
                </a:lnTo>
                <a:lnTo>
                  <a:pt x="1433034" y="2374899"/>
                </a:lnTo>
                <a:lnTo>
                  <a:pt x="1432744" y="2412999"/>
                </a:lnTo>
                <a:lnTo>
                  <a:pt x="1430932" y="2463799"/>
                </a:lnTo>
                <a:lnTo>
                  <a:pt x="1428850" y="2514599"/>
                </a:lnTo>
                <a:lnTo>
                  <a:pt x="1425784" y="2565399"/>
                </a:lnTo>
                <a:lnTo>
                  <a:pt x="1421021" y="2616199"/>
                </a:lnTo>
                <a:lnTo>
                  <a:pt x="1413847" y="2666999"/>
                </a:lnTo>
                <a:lnTo>
                  <a:pt x="1409517" y="2679699"/>
                </a:lnTo>
                <a:lnTo>
                  <a:pt x="1151715" y="2679699"/>
                </a:lnTo>
                <a:lnTo>
                  <a:pt x="1152387" y="2692399"/>
                </a:lnTo>
                <a:lnTo>
                  <a:pt x="1151211" y="2705099"/>
                </a:lnTo>
                <a:lnTo>
                  <a:pt x="1153898" y="2705099"/>
                </a:lnTo>
                <a:lnTo>
                  <a:pt x="1179005" y="2755899"/>
                </a:lnTo>
                <a:lnTo>
                  <a:pt x="1211505" y="2793999"/>
                </a:lnTo>
                <a:lnTo>
                  <a:pt x="1252745" y="2819399"/>
                </a:lnTo>
                <a:lnTo>
                  <a:pt x="1304072" y="2832099"/>
                </a:lnTo>
                <a:lnTo>
                  <a:pt x="1685158" y="2832099"/>
                </a:lnTo>
                <a:lnTo>
                  <a:pt x="1676109" y="2857499"/>
                </a:lnTo>
                <a:lnTo>
                  <a:pt x="1654289" y="2895599"/>
                </a:lnTo>
                <a:lnTo>
                  <a:pt x="1624618" y="2920999"/>
                </a:lnTo>
                <a:lnTo>
                  <a:pt x="1587493" y="2946399"/>
                </a:lnTo>
                <a:lnTo>
                  <a:pt x="1543309" y="2959099"/>
                </a:lnTo>
                <a:close/>
              </a:path>
              <a:path w="2567940" h="2959100">
                <a:moveTo>
                  <a:pt x="893614" y="800099"/>
                </a:moveTo>
                <a:lnTo>
                  <a:pt x="530694" y="800099"/>
                </a:lnTo>
                <a:lnTo>
                  <a:pt x="537581" y="787399"/>
                </a:lnTo>
                <a:lnTo>
                  <a:pt x="534978" y="787399"/>
                </a:lnTo>
                <a:lnTo>
                  <a:pt x="532374" y="774699"/>
                </a:lnTo>
                <a:lnTo>
                  <a:pt x="906633" y="774699"/>
                </a:lnTo>
                <a:lnTo>
                  <a:pt x="899226" y="787399"/>
                </a:lnTo>
                <a:lnTo>
                  <a:pt x="893614" y="800099"/>
                </a:lnTo>
                <a:close/>
              </a:path>
              <a:path w="2567940" h="2959100">
                <a:moveTo>
                  <a:pt x="887916" y="1511299"/>
                </a:moveTo>
                <a:lnTo>
                  <a:pt x="444100" y="1511299"/>
                </a:lnTo>
                <a:lnTo>
                  <a:pt x="458925" y="1498599"/>
                </a:lnTo>
                <a:lnTo>
                  <a:pt x="468835" y="1485899"/>
                </a:lnTo>
                <a:lnTo>
                  <a:pt x="473203" y="1473199"/>
                </a:lnTo>
                <a:lnTo>
                  <a:pt x="471397" y="1460499"/>
                </a:lnTo>
                <a:lnTo>
                  <a:pt x="466778" y="1435099"/>
                </a:lnTo>
                <a:lnTo>
                  <a:pt x="463292" y="1409699"/>
                </a:lnTo>
                <a:lnTo>
                  <a:pt x="460059" y="1384299"/>
                </a:lnTo>
                <a:lnTo>
                  <a:pt x="456195" y="1358899"/>
                </a:lnTo>
                <a:lnTo>
                  <a:pt x="452073" y="1257299"/>
                </a:lnTo>
                <a:lnTo>
                  <a:pt x="450652" y="1219199"/>
                </a:lnTo>
                <a:lnTo>
                  <a:pt x="450400" y="1219199"/>
                </a:lnTo>
                <a:lnTo>
                  <a:pt x="449392" y="1206499"/>
                </a:lnTo>
                <a:lnTo>
                  <a:pt x="923438" y="1206499"/>
                </a:lnTo>
                <a:lnTo>
                  <a:pt x="921360" y="1231899"/>
                </a:lnTo>
                <a:lnTo>
                  <a:pt x="915757" y="1282699"/>
                </a:lnTo>
                <a:lnTo>
                  <a:pt x="908969" y="1320799"/>
                </a:lnTo>
                <a:lnTo>
                  <a:pt x="901258" y="1371599"/>
                </a:lnTo>
                <a:lnTo>
                  <a:pt x="896322" y="1409699"/>
                </a:lnTo>
                <a:lnTo>
                  <a:pt x="892701" y="1447799"/>
                </a:lnTo>
                <a:lnTo>
                  <a:pt x="889789" y="1485899"/>
                </a:lnTo>
                <a:lnTo>
                  <a:pt x="887916" y="1511299"/>
                </a:lnTo>
                <a:close/>
              </a:path>
              <a:path w="2567940" h="2959100">
                <a:moveTo>
                  <a:pt x="884457" y="1562099"/>
                </a:moveTo>
                <a:lnTo>
                  <a:pt x="282756" y="1562099"/>
                </a:lnTo>
                <a:lnTo>
                  <a:pt x="261045" y="1511299"/>
                </a:lnTo>
                <a:lnTo>
                  <a:pt x="250063" y="1473199"/>
                </a:lnTo>
                <a:lnTo>
                  <a:pt x="236394" y="1435099"/>
                </a:lnTo>
                <a:lnTo>
                  <a:pt x="229170" y="1435099"/>
                </a:lnTo>
                <a:lnTo>
                  <a:pt x="224131" y="1422399"/>
                </a:lnTo>
                <a:lnTo>
                  <a:pt x="428740" y="1422399"/>
                </a:lnTo>
                <a:lnTo>
                  <a:pt x="426043" y="1473199"/>
                </a:lnTo>
                <a:lnTo>
                  <a:pt x="428049" y="1485899"/>
                </a:lnTo>
                <a:lnTo>
                  <a:pt x="433339" y="1498599"/>
                </a:lnTo>
                <a:lnTo>
                  <a:pt x="439495" y="1498599"/>
                </a:lnTo>
                <a:lnTo>
                  <a:pt x="444100" y="1511299"/>
                </a:lnTo>
                <a:lnTo>
                  <a:pt x="887916" y="1511299"/>
                </a:lnTo>
                <a:lnTo>
                  <a:pt x="886979" y="1523999"/>
                </a:lnTo>
                <a:lnTo>
                  <a:pt x="884457" y="1562099"/>
                </a:lnTo>
                <a:close/>
              </a:path>
              <a:path w="2567940" h="2959100">
                <a:moveTo>
                  <a:pt x="863387" y="1714499"/>
                </a:moveTo>
                <a:lnTo>
                  <a:pt x="503891" y="1714499"/>
                </a:lnTo>
                <a:lnTo>
                  <a:pt x="519149" y="1701799"/>
                </a:lnTo>
                <a:lnTo>
                  <a:pt x="563459" y="1701799"/>
                </a:lnTo>
                <a:lnTo>
                  <a:pt x="571093" y="1689099"/>
                </a:lnTo>
                <a:lnTo>
                  <a:pt x="577814" y="1689099"/>
                </a:lnTo>
                <a:lnTo>
                  <a:pt x="583408" y="1676399"/>
                </a:lnTo>
                <a:lnTo>
                  <a:pt x="588514" y="1663699"/>
                </a:lnTo>
                <a:lnTo>
                  <a:pt x="593770" y="1663699"/>
                </a:lnTo>
                <a:lnTo>
                  <a:pt x="583485" y="1650999"/>
                </a:lnTo>
                <a:lnTo>
                  <a:pt x="552363" y="1650999"/>
                </a:lnTo>
                <a:lnTo>
                  <a:pt x="538573" y="1638299"/>
                </a:lnTo>
                <a:lnTo>
                  <a:pt x="879633" y="1638299"/>
                </a:lnTo>
                <a:lnTo>
                  <a:pt x="874465" y="1676399"/>
                </a:lnTo>
                <a:lnTo>
                  <a:pt x="863387" y="1714499"/>
                </a:lnTo>
                <a:close/>
              </a:path>
              <a:path w="2567940" h="2959100">
                <a:moveTo>
                  <a:pt x="615092" y="1866899"/>
                </a:moveTo>
                <a:lnTo>
                  <a:pt x="584689" y="1866899"/>
                </a:lnTo>
                <a:lnTo>
                  <a:pt x="555152" y="1854199"/>
                </a:lnTo>
                <a:lnTo>
                  <a:pt x="644669" y="1854199"/>
                </a:lnTo>
                <a:lnTo>
                  <a:pt x="615092" y="1866899"/>
                </a:lnTo>
                <a:close/>
              </a:path>
              <a:path w="2567940" h="2959100">
                <a:moveTo>
                  <a:pt x="1669159" y="2095499"/>
                </a:moveTo>
                <a:lnTo>
                  <a:pt x="1198917" y="2095499"/>
                </a:lnTo>
                <a:lnTo>
                  <a:pt x="1225752" y="2031999"/>
                </a:lnTo>
                <a:lnTo>
                  <a:pt x="1239594" y="1993899"/>
                </a:lnTo>
                <a:lnTo>
                  <a:pt x="1254098" y="1968499"/>
                </a:lnTo>
                <a:lnTo>
                  <a:pt x="1254434" y="1968499"/>
                </a:lnTo>
                <a:lnTo>
                  <a:pt x="1254518" y="1955799"/>
                </a:lnTo>
                <a:lnTo>
                  <a:pt x="1792471" y="1955799"/>
                </a:lnTo>
                <a:lnTo>
                  <a:pt x="1767444" y="1981199"/>
                </a:lnTo>
                <a:lnTo>
                  <a:pt x="1728705" y="2019299"/>
                </a:lnTo>
                <a:lnTo>
                  <a:pt x="1695992" y="2057399"/>
                </a:lnTo>
                <a:lnTo>
                  <a:pt x="1669159" y="2095499"/>
                </a:lnTo>
                <a:close/>
              </a:path>
              <a:path w="2567940" h="2959100">
                <a:moveTo>
                  <a:pt x="1685158" y="2832099"/>
                </a:moveTo>
                <a:lnTo>
                  <a:pt x="1406462" y="2832099"/>
                </a:lnTo>
                <a:lnTo>
                  <a:pt x="1448062" y="2806699"/>
                </a:lnTo>
                <a:lnTo>
                  <a:pt x="1481452" y="2781299"/>
                </a:lnTo>
                <a:lnTo>
                  <a:pt x="1505272" y="2743199"/>
                </a:lnTo>
                <a:lnTo>
                  <a:pt x="1518162" y="2692399"/>
                </a:lnTo>
                <a:lnTo>
                  <a:pt x="1520057" y="2679699"/>
                </a:lnTo>
                <a:lnTo>
                  <a:pt x="1520283" y="2654299"/>
                </a:lnTo>
                <a:lnTo>
                  <a:pt x="1518776" y="2641599"/>
                </a:lnTo>
                <a:lnTo>
                  <a:pt x="1504100" y="2565399"/>
                </a:lnTo>
                <a:lnTo>
                  <a:pt x="1492476" y="2514599"/>
                </a:lnTo>
                <a:lnTo>
                  <a:pt x="1480665" y="2463799"/>
                </a:lnTo>
                <a:lnTo>
                  <a:pt x="1468726" y="2412999"/>
                </a:lnTo>
                <a:lnTo>
                  <a:pt x="1444705" y="2311399"/>
                </a:lnTo>
                <a:lnTo>
                  <a:pt x="1432744" y="2260599"/>
                </a:lnTo>
                <a:lnTo>
                  <a:pt x="1431737" y="2247899"/>
                </a:lnTo>
                <a:lnTo>
                  <a:pt x="1621278" y="2247899"/>
                </a:lnTo>
                <a:lnTo>
                  <a:pt x="1617693" y="2285999"/>
                </a:lnTo>
                <a:lnTo>
                  <a:pt x="1618061" y="2336799"/>
                </a:lnTo>
                <a:lnTo>
                  <a:pt x="1623428" y="2387599"/>
                </a:lnTo>
                <a:lnTo>
                  <a:pt x="1633648" y="2438399"/>
                </a:lnTo>
                <a:lnTo>
                  <a:pt x="1644498" y="2489199"/>
                </a:lnTo>
                <a:lnTo>
                  <a:pt x="1654792" y="2527299"/>
                </a:lnTo>
                <a:lnTo>
                  <a:pt x="1664536" y="2578099"/>
                </a:lnTo>
                <a:lnTo>
                  <a:pt x="1673733" y="2628899"/>
                </a:lnTo>
                <a:lnTo>
                  <a:pt x="1682390" y="2679699"/>
                </a:lnTo>
                <a:lnTo>
                  <a:pt x="1690509" y="2730499"/>
                </a:lnTo>
                <a:lnTo>
                  <a:pt x="1694615" y="2781299"/>
                </a:lnTo>
                <a:lnTo>
                  <a:pt x="1689683" y="2819399"/>
                </a:lnTo>
                <a:lnTo>
                  <a:pt x="1685158" y="2832099"/>
                </a:lnTo>
                <a:close/>
              </a:path>
              <a:path w="2567940" h="2959100">
                <a:moveTo>
                  <a:pt x="1339732" y="2755899"/>
                </a:moveTo>
                <a:lnTo>
                  <a:pt x="1290886" y="2755899"/>
                </a:lnTo>
                <a:lnTo>
                  <a:pt x="1231778" y="2730499"/>
                </a:lnTo>
                <a:lnTo>
                  <a:pt x="1202185" y="2705099"/>
                </a:lnTo>
                <a:lnTo>
                  <a:pt x="1172544" y="2692399"/>
                </a:lnTo>
                <a:lnTo>
                  <a:pt x="1158686" y="2692399"/>
                </a:lnTo>
                <a:lnTo>
                  <a:pt x="1151715" y="2679699"/>
                </a:lnTo>
                <a:lnTo>
                  <a:pt x="1409517" y="2679699"/>
                </a:lnTo>
                <a:lnTo>
                  <a:pt x="1400859" y="2705099"/>
                </a:lnTo>
                <a:lnTo>
                  <a:pt x="1376272" y="2730499"/>
                </a:lnTo>
                <a:lnTo>
                  <a:pt x="1339732" y="2755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57969" y="7285971"/>
            <a:ext cx="974090" cy="925194"/>
          </a:xfrm>
          <a:custGeom>
            <a:avLst/>
            <a:gdLst/>
            <a:ahLst/>
            <a:cxnLst/>
            <a:rect l="l" t="t" r="r" b="b"/>
            <a:pathLst>
              <a:path w="974090" h="925195">
                <a:moveTo>
                  <a:pt x="560241" y="924707"/>
                </a:moveTo>
                <a:lnTo>
                  <a:pt x="511112" y="920996"/>
                </a:lnTo>
                <a:lnTo>
                  <a:pt x="462512" y="911187"/>
                </a:lnTo>
                <a:lnTo>
                  <a:pt x="414145" y="895475"/>
                </a:lnTo>
                <a:lnTo>
                  <a:pt x="363824" y="876808"/>
                </a:lnTo>
                <a:lnTo>
                  <a:pt x="320635" y="852818"/>
                </a:lnTo>
                <a:lnTo>
                  <a:pt x="278964" y="827556"/>
                </a:lnTo>
                <a:lnTo>
                  <a:pt x="239056" y="800751"/>
                </a:lnTo>
                <a:lnTo>
                  <a:pt x="201154" y="772133"/>
                </a:lnTo>
                <a:lnTo>
                  <a:pt x="165503" y="741432"/>
                </a:lnTo>
                <a:lnTo>
                  <a:pt x="132347" y="708375"/>
                </a:lnTo>
                <a:lnTo>
                  <a:pt x="101929" y="672694"/>
                </a:lnTo>
                <a:lnTo>
                  <a:pt x="74493" y="634117"/>
                </a:lnTo>
                <a:lnTo>
                  <a:pt x="50284" y="592373"/>
                </a:lnTo>
                <a:lnTo>
                  <a:pt x="29545" y="547192"/>
                </a:lnTo>
                <a:lnTo>
                  <a:pt x="14565" y="503303"/>
                </a:lnTo>
                <a:lnTo>
                  <a:pt x="4778" y="459377"/>
                </a:lnTo>
                <a:lnTo>
                  <a:pt x="0" y="415723"/>
                </a:lnTo>
                <a:lnTo>
                  <a:pt x="66" y="372448"/>
                </a:lnTo>
                <a:lnTo>
                  <a:pt x="4728" y="330446"/>
                </a:lnTo>
                <a:lnTo>
                  <a:pt x="13865" y="289435"/>
                </a:lnTo>
                <a:lnTo>
                  <a:pt x="27272" y="249917"/>
                </a:lnTo>
                <a:lnTo>
                  <a:pt x="44764" y="212198"/>
                </a:lnTo>
                <a:lnTo>
                  <a:pt x="66155" y="176583"/>
                </a:lnTo>
                <a:lnTo>
                  <a:pt x="91261" y="143378"/>
                </a:lnTo>
                <a:lnTo>
                  <a:pt x="119898" y="112888"/>
                </a:lnTo>
                <a:lnTo>
                  <a:pt x="151880" y="85420"/>
                </a:lnTo>
                <a:lnTo>
                  <a:pt x="187023" y="61278"/>
                </a:lnTo>
                <a:lnTo>
                  <a:pt x="225142" y="40769"/>
                </a:lnTo>
                <a:lnTo>
                  <a:pt x="266053" y="24198"/>
                </a:lnTo>
                <a:lnTo>
                  <a:pt x="309570" y="11871"/>
                </a:lnTo>
                <a:lnTo>
                  <a:pt x="355509" y="4093"/>
                </a:lnTo>
                <a:lnTo>
                  <a:pt x="409463" y="0"/>
                </a:lnTo>
                <a:lnTo>
                  <a:pt x="461543" y="253"/>
                </a:lnTo>
                <a:lnTo>
                  <a:pt x="511691" y="4789"/>
                </a:lnTo>
                <a:lnTo>
                  <a:pt x="559850" y="13544"/>
                </a:lnTo>
                <a:lnTo>
                  <a:pt x="605961" y="26452"/>
                </a:lnTo>
                <a:lnTo>
                  <a:pt x="649968" y="43448"/>
                </a:lnTo>
                <a:lnTo>
                  <a:pt x="691812" y="64470"/>
                </a:lnTo>
                <a:lnTo>
                  <a:pt x="731435" y="89451"/>
                </a:lnTo>
                <a:lnTo>
                  <a:pt x="768780" y="118327"/>
                </a:lnTo>
                <a:lnTo>
                  <a:pt x="789930" y="138086"/>
                </a:lnTo>
                <a:lnTo>
                  <a:pt x="638723" y="138086"/>
                </a:lnTo>
                <a:lnTo>
                  <a:pt x="632004" y="142530"/>
                </a:lnTo>
                <a:lnTo>
                  <a:pt x="626881" y="144123"/>
                </a:lnTo>
                <a:lnTo>
                  <a:pt x="630072" y="147310"/>
                </a:lnTo>
                <a:lnTo>
                  <a:pt x="632676" y="151670"/>
                </a:lnTo>
                <a:lnTo>
                  <a:pt x="711374" y="186469"/>
                </a:lnTo>
                <a:lnTo>
                  <a:pt x="736739" y="198207"/>
                </a:lnTo>
                <a:lnTo>
                  <a:pt x="738419" y="198961"/>
                </a:lnTo>
                <a:lnTo>
                  <a:pt x="845004" y="198961"/>
                </a:lnTo>
                <a:lnTo>
                  <a:pt x="866567" y="227681"/>
                </a:lnTo>
                <a:lnTo>
                  <a:pt x="887855" y="261408"/>
                </a:lnTo>
                <a:lnTo>
                  <a:pt x="654781" y="261408"/>
                </a:lnTo>
                <a:lnTo>
                  <a:pt x="609747" y="264532"/>
                </a:lnTo>
                <a:lnTo>
                  <a:pt x="606723" y="265454"/>
                </a:lnTo>
                <a:lnTo>
                  <a:pt x="603783" y="266545"/>
                </a:lnTo>
                <a:lnTo>
                  <a:pt x="600760" y="267467"/>
                </a:lnTo>
                <a:lnTo>
                  <a:pt x="605967" y="269563"/>
                </a:lnTo>
                <a:lnTo>
                  <a:pt x="611174" y="271492"/>
                </a:lnTo>
                <a:lnTo>
                  <a:pt x="616298" y="273672"/>
                </a:lnTo>
                <a:lnTo>
                  <a:pt x="668046" y="294582"/>
                </a:lnTo>
                <a:lnTo>
                  <a:pt x="718093" y="318448"/>
                </a:lnTo>
                <a:lnTo>
                  <a:pt x="744781" y="344819"/>
                </a:lnTo>
                <a:lnTo>
                  <a:pt x="740440" y="359199"/>
                </a:lnTo>
                <a:lnTo>
                  <a:pt x="715909" y="372448"/>
                </a:lnTo>
                <a:lnTo>
                  <a:pt x="714566" y="372867"/>
                </a:lnTo>
                <a:lnTo>
                  <a:pt x="716330" y="383097"/>
                </a:lnTo>
                <a:lnTo>
                  <a:pt x="719521" y="394752"/>
                </a:lnTo>
                <a:lnTo>
                  <a:pt x="748414" y="451603"/>
                </a:lnTo>
                <a:lnTo>
                  <a:pt x="964761" y="451603"/>
                </a:lnTo>
                <a:lnTo>
                  <a:pt x="971102" y="490467"/>
                </a:lnTo>
                <a:lnTo>
                  <a:pt x="973596" y="536937"/>
                </a:lnTo>
                <a:lnTo>
                  <a:pt x="972555" y="553224"/>
                </a:lnTo>
                <a:lnTo>
                  <a:pt x="326474" y="553224"/>
                </a:lnTo>
                <a:lnTo>
                  <a:pt x="315782" y="568909"/>
                </a:lnTo>
                <a:lnTo>
                  <a:pt x="310080" y="615333"/>
                </a:lnTo>
                <a:lnTo>
                  <a:pt x="323544" y="657535"/>
                </a:lnTo>
                <a:lnTo>
                  <a:pt x="352138" y="691030"/>
                </a:lnTo>
                <a:lnTo>
                  <a:pt x="391827" y="711337"/>
                </a:lnTo>
                <a:lnTo>
                  <a:pt x="438575" y="713971"/>
                </a:lnTo>
                <a:lnTo>
                  <a:pt x="929094" y="713971"/>
                </a:lnTo>
                <a:lnTo>
                  <a:pt x="923448" y="725793"/>
                </a:lnTo>
                <a:lnTo>
                  <a:pt x="897589" y="765484"/>
                </a:lnTo>
                <a:lnTo>
                  <a:pt x="866651" y="801372"/>
                </a:lnTo>
                <a:lnTo>
                  <a:pt x="831258" y="833203"/>
                </a:lnTo>
                <a:lnTo>
                  <a:pt x="792033" y="860722"/>
                </a:lnTo>
                <a:lnTo>
                  <a:pt x="749600" y="883674"/>
                </a:lnTo>
                <a:lnTo>
                  <a:pt x="704580" y="901804"/>
                </a:lnTo>
                <a:lnTo>
                  <a:pt x="657599" y="914856"/>
                </a:lnTo>
                <a:lnTo>
                  <a:pt x="609278" y="922576"/>
                </a:lnTo>
                <a:lnTo>
                  <a:pt x="560241" y="924707"/>
                </a:lnTo>
                <a:close/>
              </a:path>
              <a:path w="974090" h="925195">
                <a:moveTo>
                  <a:pt x="845004" y="198961"/>
                </a:moveTo>
                <a:lnTo>
                  <a:pt x="738419" y="198961"/>
                </a:lnTo>
                <a:lnTo>
                  <a:pt x="735395" y="196781"/>
                </a:lnTo>
                <a:lnTo>
                  <a:pt x="733800" y="190325"/>
                </a:lnTo>
                <a:lnTo>
                  <a:pt x="665165" y="152215"/>
                </a:lnTo>
                <a:lnTo>
                  <a:pt x="642083" y="139847"/>
                </a:lnTo>
                <a:lnTo>
                  <a:pt x="638723" y="138086"/>
                </a:lnTo>
                <a:lnTo>
                  <a:pt x="789930" y="138086"/>
                </a:lnTo>
                <a:lnTo>
                  <a:pt x="803789" y="151034"/>
                </a:lnTo>
                <a:lnTo>
                  <a:pt x="836404" y="187506"/>
                </a:lnTo>
                <a:lnTo>
                  <a:pt x="845004" y="198961"/>
                </a:lnTo>
                <a:close/>
              </a:path>
              <a:path w="974090" h="925195">
                <a:moveTo>
                  <a:pt x="964761" y="451603"/>
                </a:moveTo>
                <a:lnTo>
                  <a:pt x="748414" y="451603"/>
                </a:lnTo>
                <a:lnTo>
                  <a:pt x="754426" y="434930"/>
                </a:lnTo>
                <a:lnTo>
                  <a:pt x="760603" y="418272"/>
                </a:lnTo>
                <a:lnTo>
                  <a:pt x="766166" y="401489"/>
                </a:lnTo>
                <a:lnTo>
                  <a:pt x="770335" y="384438"/>
                </a:lnTo>
                <a:lnTo>
                  <a:pt x="771427" y="372931"/>
                </a:lnTo>
                <a:lnTo>
                  <a:pt x="770755" y="360992"/>
                </a:lnTo>
                <a:lnTo>
                  <a:pt x="741227" y="301852"/>
                </a:lnTo>
                <a:lnTo>
                  <a:pt x="701484" y="275129"/>
                </a:lnTo>
                <a:lnTo>
                  <a:pt x="654781" y="261408"/>
                </a:lnTo>
                <a:lnTo>
                  <a:pt x="887855" y="261408"/>
                </a:lnTo>
                <a:lnTo>
                  <a:pt x="916466" y="312910"/>
                </a:lnTo>
                <a:lnTo>
                  <a:pt x="935793" y="355695"/>
                </a:lnTo>
                <a:lnTo>
                  <a:pt x="951685" y="399668"/>
                </a:lnTo>
                <a:lnTo>
                  <a:pt x="963626" y="444652"/>
                </a:lnTo>
                <a:lnTo>
                  <a:pt x="964761" y="451603"/>
                </a:lnTo>
                <a:close/>
              </a:path>
              <a:path w="974090" h="925195">
                <a:moveTo>
                  <a:pt x="929094" y="713971"/>
                </a:moveTo>
                <a:lnTo>
                  <a:pt x="438575" y="713971"/>
                </a:lnTo>
                <a:lnTo>
                  <a:pt x="458443" y="710175"/>
                </a:lnTo>
                <a:lnTo>
                  <a:pt x="478145" y="705365"/>
                </a:lnTo>
                <a:lnTo>
                  <a:pt x="524329" y="692421"/>
                </a:lnTo>
                <a:lnTo>
                  <a:pt x="530292" y="686552"/>
                </a:lnTo>
                <a:lnTo>
                  <a:pt x="536759" y="682527"/>
                </a:lnTo>
                <a:lnTo>
                  <a:pt x="530460" y="678166"/>
                </a:lnTo>
                <a:lnTo>
                  <a:pt x="524413" y="673387"/>
                </a:lnTo>
                <a:lnTo>
                  <a:pt x="361305" y="574024"/>
                </a:lnTo>
                <a:lnTo>
                  <a:pt x="349526" y="567258"/>
                </a:lnTo>
                <a:lnTo>
                  <a:pt x="337819" y="556499"/>
                </a:lnTo>
                <a:lnTo>
                  <a:pt x="326474" y="553224"/>
                </a:lnTo>
                <a:lnTo>
                  <a:pt x="972555" y="553224"/>
                </a:lnTo>
                <a:lnTo>
                  <a:pt x="970594" y="583882"/>
                </a:lnTo>
                <a:lnTo>
                  <a:pt x="961578" y="631126"/>
                </a:lnTo>
                <a:lnTo>
                  <a:pt x="946035" y="678489"/>
                </a:lnTo>
                <a:lnTo>
                  <a:pt x="929094" y="713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50697" y="1442159"/>
            <a:ext cx="12400280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00" spc="-535">
                <a:solidFill>
                  <a:srgbClr val="FFFFFF"/>
                </a:solidFill>
              </a:rPr>
              <a:t>Thank</a:t>
            </a:r>
            <a:r>
              <a:rPr sz="9200" spc="-165">
                <a:solidFill>
                  <a:srgbClr val="FFFFFF"/>
                </a:solidFill>
              </a:rPr>
              <a:t> </a:t>
            </a:r>
            <a:r>
              <a:rPr sz="9200" spc="-505">
                <a:solidFill>
                  <a:srgbClr val="FFFFFF"/>
                </a:solidFill>
              </a:rPr>
              <a:t>you!</a:t>
            </a:r>
            <a:r>
              <a:rPr sz="9200" spc="-160">
                <a:solidFill>
                  <a:srgbClr val="FFFFFF"/>
                </a:solidFill>
              </a:rPr>
              <a:t> </a:t>
            </a:r>
            <a:r>
              <a:rPr sz="9200" spc="-405">
                <a:solidFill>
                  <a:srgbClr val="FFFFFF"/>
                </a:solidFill>
              </a:rPr>
              <a:t>Questions?</a:t>
            </a:r>
            <a:endParaRPr sz="9200"/>
          </a:p>
        </p:txBody>
      </p:sp>
      <p:sp>
        <p:nvSpPr>
          <p:cNvPr id="6" name="object 6"/>
          <p:cNvSpPr/>
          <p:nvPr/>
        </p:nvSpPr>
        <p:spPr>
          <a:xfrm>
            <a:off x="6789947" y="8673784"/>
            <a:ext cx="4710430" cy="1159510"/>
          </a:xfrm>
          <a:custGeom>
            <a:avLst/>
            <a:gdLst/>
            <a:ahLst/>
            <a:cxnLst/>
            <a:rect l="l" t="t" r="r" b="b"/>
            <a:pathLst>
              <a:path w="4710430" h="1159509">
                <a:moveTo>
                  <a:pt x="4420027" y="1159509"/>
                </a:moveTo>
                <a:lnTo>
                  <a:pt x="290011" y="1159509"/>
                </a:lnTo>
                <a:lnTo>
                  <a:pt x="242970" y="1155715"/>
                </a:lnTo>
                <a:lnTo>
                  <a:pt x="198345" y="1144731"/>
                </a:lnTo>
                <a:lnTo>
                  <a:pt x="156734" y="1127154"/>
                </a:lnTo>
                <a:lnTo>
                  <a:pt x="118734" y="1103580"/>
                </a:lnTo>
                <a:lnTo>
                  <a:pt x="84942" y="1074606"/>
                </a:lnTo>
                <a:lnTo>
                  <a:pt x="55955" y="1040830"/>
                </a:lnTo>
                <a:lnTo>
                  <a:pt x="32370" y="1002847"/>
                </a:lnTo>
                <a:lnTo>
                  <a:pt x="14784" y="961256"/>
                </a:lnTo>
                <a:lnTo>
                  <a:pt x="3795" y="916651"/>
                </a:lnTo>
                <a:lnTo>
                  <a:pt x="0" y="869632"/>
                </a:lnTo>
                <a:lnTo>
                  <a:pt x="0" y="289877"/>
                </a:lnTo>
                <a:lnTo>
                  <a:pt x="3795" y="242857"/>
                </a:lnTo>
                <a:lnTo>
                  <a:pt x="14784" y="198253"/>
                </a:lnTo>
                <a:lnTo>
                  <a:pt x="32370" y="156662"/>
                </a:lnTo>
                <a:lnTo>
                  <a:pt x="55955" y="118679"/>
                </a:lnTo>
                <a:lnTo>
                  <a:pt x="84942" y="84903"/>
                </a:lnTo>
                <a:lnTo>
                  <a:pt x="118734" y="55929"/>
                </a:lnTo>
                <a:lnTo>
                  <a:pt x="156734" y="32355"/>
                </a:lnTo>
                <a:lnTo>
                  <a:pt x="198345" y="14778"/>
                </a:lnTo>
                <a:lnTo>
                  <a:pt x="242970" y="3794"/>
                </a:lnTo>
                <a:lnTo>
                  <a:pt x="290011" y="0"/>
                </a:lnTo>
                <a:lnTo>
                  <a:pt x="4420027" y="0"/>
                </a:lnTo>
                <a:lnTo>
                  <a:pt x="4465668" y="3611"/>
                </a:lnTo>
                <a:lnTo>
                  <a:pt x="4509775" y="14229"/>
                </a:lnTo>
                <a:lnTo>
                  <a:pt x="4551568" y="31532"/>
                </a:lnTo>
                <a:lnTo>
                  <a:pt x="4590268" y="55197"/>
                </a:lnTo>
                <a:lnTo>
                  <a:pt x="4625096" y="84903"/>
                </a:lnTo>
                <a:lnTo>
                  <a:pt x="4654815" y="119715"/>
                </a:lnTo>
                <a:lnTo>
                  <a:pt x="4678491" y="158397"/>
                </a:lnTo>
                <a:lnTo>
                  <a:pt x="4695802" y="200170"/>
                </a:lnTo>
                <a:lnTo>
                  <a:pt x="4706426" y="244256"/>
                </a:lnTo>
                <a:lnTo>
                  <a:pt x="4710038" y="289877"/>
                </a:lnTo>
                <a:lnTo>
                  <a:pt x="4710038" y="869632"/>
                </a:lnTo>
                <a:lnTo>
                  <a:pt x="4706426" y="915252"/>
                </a:lnTo>
                <a:lnTo>
                  <a:pt x="4695802" y="959339"/>
                </a:lnTo>
                <a:lnTo>
                  <a:pt x="4678491" y="1001112"/>
                </a:lnTo>
                <a:lnTo>
                  <a:pt x="4654815" y="1039794"/>
                </a:lnTo>
                <a:lnTo>
                  <a:pt x="4625096" y="1074606"/>
                </a:lnTo>
                <a:lnTo>
                  <a:pt x="4590268" y="1104311"/>
                </a:lnTo>
                <a:lnTo>
                  <a:pt x="4551568" y="1127977"/>
                </a:lnTo>
                <a:lnTo>
                  <a:pt x="4509775" y="1145280"/>
                </a:lnTo>
                <a:lnTo>
                  <a:pt x="4465668" y="1155898"/>
                </a:lnTo>
                <a:lnTo>
                  <a:pt x="4420027" y="1159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41529" y="8837645"/>
            <a:ext cx="420497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175">
                <a:solidFill>
                  <a:srgbClr val="FFFFFF"/>
                </a:solidFill>
                <a:latin typeface="Arial"/>
                <a:cs typeface="Arial"/>
              </a:rPr>
              <a:t>ext.csuci.edu</a:t>
            </a:r>
            <a:endParaRPr sz="5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0845" y="759524"/>
            <a:ext cx="4222115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00" spc="-425"/>
              <a:t>Agenda</a:t>
            </a:r>
            <a:endParaRPr sz="9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396" y="7339327"/>
            <a:ext cx="152400" cy="152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396" y="8263252"/>
            <a:ext cx="152400" cy="152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396" y="9187177"/>
            <a:ext cx="152400" cy="1523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12763" y="2134226"/>
            <a:ext cx="11742420" cy="7394012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553085" indent="-541020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553720" algn="l"/>
              </a:tabLst>
            </a:pPr>
            <a:r>
              <a:rPr sz="5200" spc="-125">
                <a:latin typeface="Arial"/>
                <a:cs typeface="Arial"/>
              </a:rPr>
              <a:t>Welcome</a:t>
            </a:r>
            <a:r>
              <a:rPr sz="5200" spc="-200">
                <a:latin typeface="Arial"/>
                <a:cs typeface="Arial"/>
              </a:rPr>
              <a:t> </a:t>
            </a:r>
            <a:r>
              <a:rPr sz="5200" spc="-430">
                <a:latin typeface="Arial"/>
                <a:cs typeface="Arial"/>
              </a:rPr>
              <a:t>and</a:t>
            </a:r>
            <a:r>
              <a:rPr sz="5200">
                <a:latin typeface="Arial"/>
                <a:cs typeface="Arial"/>
              </a:rPr>
              <a:t> </a:t>
            </a:r>
            <a:r>
              <a:rPr sz="5200" spc="-25">
                <a:latin typeface="Arial"/>
                <a:cs typeface="Arial"/>
              </a:rPr>
              <a:t>Introductions</a:t>
            </a:r>
            <a:endParaRPr sz="5200">
              <a:latin typeface="Arial"/>
              <a:cs typeface="Arial"/>
            </a:endParaRPr>
          </a:p>
          <a:p>
            <a:pPr marL="553085" indent="-541020">
              <a:lnSpc>
                <a:spcPct val="100000"/>
              </a:lnSpc>
              <a:spcBef>
                <a:spcPts val="1035"/>
              </a:spcBef>
              <a:buAutoNum type="arabicPeriod"/>
              <a:tabLst>
                <a:tab pos="553720" algn="l"/>
              </a:tabLst>
            </a:pPr>
            <a:r>
              <a:rPr sz="5200">
                <a:latin typeface="Arial"/>
                <a:cs typeface="Arial"/>
              </a:rPr>
              <a:t>About</a:t>
            </a:r>
            <a:r>
              <a:rPr sz="5200" spc="-340">
                <a:latin typeface="Arial"/>
                <a:cs typeface="Arial"/>
              </a:rPr>
              <a:t> </a:t>
            </a:r>
            <a:r>
              <a:rPr sz="5200" spc="-325">
                <a:latin typeface="Arial"/>
                <a:cs typeface="Arial"/>
              </a:rPr>
              <a:t>CSUCI</a:t>
            </a:r>
            <a:endParaRPr lang="en-US" sz="5200" spc="-325">
              <a:latin typeface="Arial"/>
              <a:cs typeface="Arial"/>
            </a:endParaRPr>
          </a:p>
          <a:p>
            <a:pPr marL="553085" indent="-541020">
              <a:lnSpc>
                <a:spcPct val="100000"/>
              </a:lnSpc>
              <a:spcBef>
                <a:spcPts val="1035"/>
              </a:spcBef>
              <a:buAutoNum type="arabicPeriod"/>
              <a:tabLst>
                <a:tab pos="553720" algn="l"/>
              </a:tabLst>
            </a:pPr>
            <a:r>
              <a:rPr lang="en-US" sz="5200" spc="-325">
                <a:latin typeface="Arial"/>
                <a:cs typeface="Arial"/>
              </a:rPr>
              <a:t>Campus Accreditation</a:t>
            </a:r>
            <a:endParaRPr sz="5200">
              <a:latin typeface="Arial"/>
              <a:cs typeface="Arial"/>
            </a:endParaRPr>
          </a:p>
          <a:p>
            <a:pPr marL="553085" indent="-541020">
              <a:lnSpc>
                <a:spcPct val="100000"/>
              </a:lnSpc>
              <a:spcBef>
                <a:spcPts val="1035"/>
              </a:spcBef>
              <a:buAutoNum type="arabicPeriod"/>
              <a:tabLst>
                <a:tab pos="553720" algn="l"/>
              </a:tabLst>
            </a:pPr>
            <a:r>
              <a:rPr sz="5200">
                <a:latin typeface="Arial"/>
                <a:cs typeface="Arial"/>
              </a:rPr>
              <a:t>COVID</a:t>
            </a:r>
            <a:r>
              <a:rPr sz="5200" spc="-260">
                <a:latin typeface="Arial"/>
                <a:cs typeface="Arial"/>
              </a:rPr>
              <a:t> </a:t>
            </a:r>
            <a:r>
              <a:rPr sz="5200" spc="-400">
                <a:latin typeface="Arial"/>
                <a:cs typeface="Arial"/>
              </a:rPr>
              <a:t>Campus</a:t>
            </a:r>
            <a:r>
              <a:rPr sz="5200">
                <a:latin typeface="Arial"/>
                <a:cs typeface="Arial"/>
              </a:rPr>
              <a:t> </a:t>
            </a:r>
            <a:r>
              <a:rPr sz="5200" spc="-280">
                <a:latin typeface="Arial"/>
                <a:cs typeface="Arial"/>
              </a:rPr>
              <a:t>Requirements</a:t>
            </a:r>
            <a:endParaRPr sz="5200">
              <a:latin typeface="Arial"/>
              <a:cs typeface="Arial"/>
            </a:endParaRPr>
          </a:p>
          <a:p>
            <a:pPr marL="553720" marR="5080" indent="-541655">
              <a:lnSpc>
                <a:spcPct val="116599"/>
              </a:lnSpc>
              <a:buAutoNum type="arabicPeriod"/>
              <a:tabLst>
                <a:tab pos="736600" algn="l"/>
              </a:tabLst>
            </a:pPr>
            <a:r>
              <a:rPr sz="5200" spc="-459">
                <a:latin typeface="Arial"/>
                <a:cs typeface="Arial"/>
              </a:rPr>
              <a:t>Canvas</a:t>
            </a:r>
            <a:r>
              <a:rPr sz="5200">
                <a:latin typeface="Arial"/>
                <a:cs typeface="Arial"/>
              </a:rPr>
              <a:t> New</a:t>
            </a:r>
            <a:r>
              <a:rPr sz="5200" spc="-250">
                <a:latin typeface="Arial"/>
                <a:cs typeface="Arial"/>
              </a:rPr>
              <a:t> </a:t>
            </a:r>
            <a:r>
              <a:rPr sz="5200" spc="-235">
                <a:latin typeface="Arial"/>
                <a:cs typeface="Arial"/>
              </a:rPr>
              <a:t>Student</a:t>
            </a:r>
            <a:r>
              <a:rPr sz="5200" spc="-120">
                <a:latin typeface="Arial"/>
                <a:cs typeface="Arial"/>
              </a:rPr>
              <a:t> </a:t>
            </a:r>
            <a:r>
              <a:rPr sz="5200" spc="-40">
                <a:latin typeface="Arial"/>
                <a:cs typeface="Arial"/>
              </a:rPr>
              <a:t>Orientation</a:t>
            </a:r>
            <a:r>
              <a:rPr sz="5200" spc="-125">
                <a:latin typeface="Arial"/>
                <a:cs typeface="Arial"/>
              </a:rPr>
              <a:t> </a:t>
            </a:r>
            <a:r>
              <a:rPr sz="5200" spc="-114">
                <a:latin typeface="Arial"/>
                <a:cs typeface="Arial"/>
              </a:rPr>
              <a:t>Course 	</a:t>
            </a:r>
            <a:r>
              <a:rPr sz="5200" spc="-100">
                <a:latin typeface="Arial"/>
                <a:cs typeface="Arial"/>
              </a:rPr>
              <a:t>Dolphin</a:t>
            </a:r>
            <a:r>
              <a:rPr sz="5200" spc="-160">
                <a:latin typeface="Arial"/>
                <a:cs typeface="Arial"/>
              </a:rPr>
              <a:t> </a:t>
            </a:r>
            <a:r>
              <a:rPr sz="5200" spc="-290">
                <a:latin typeface="Arial"/>
                <a:cs typeface="Arial"/>
              </a:rPr>
              <a:t>Name</a:t>
            </a:r>
            <a:r>
              <a:rPr sz="5200" spc="-70">
                <a:latin typeface="Arial"/>
                <a:cs typeface="Arial"/>
              </a:rPr>
              <a:t> </a:t>
            </a:r>
            <a:r>
              <a:rPr sz="5200" spc="-430">
                <a:latin typeface="Arial"/>
                <a:cs typeface="Arial"/>
              </a:rPr>
              <a:t>and</a:t>
            </a:r>
            <a:r>
              <a:rPr sz="5200">
                <a:latin typeface="Arial"/>
                <a:cs typeface="Arial"/>
              </a:rPr>
              <a:t> </a:t>
            </a:r>
            <a:r>
              <a:rPr sz="5200" spc="-20" err="1">
                <a:latin typeface="Arial"/>
                <a:cs typeface="Arial"/>
              </a:rPr>
              <a:t>myCI</a:t>
            </a:r>
            <a:endParaRPr sz="5200">
              <a:latin typeface="Arial"/>
              <a:cs typeface="Arial"/>
            </a:endParaRPr>
          </a:p>
          <a:p>
            <a:pPr marL="736600" marR="2596515">
              <a:lnSpc>
                <a:spcPct val="116599"/>
              </a:lnSpc>
            </a:pPr>
            <a:r>
              <a:rPr sz="5200">
                <a:latin typeface="Arial"/>
                <a:cs typeface="Arial"/>
              </a:rPr>
              <a:t>How</a:t>
            </a:r>
            <a:r>
              <a:rPr sz="5200" spc="15">
                <a:latin typeface="Arial"/>
                <a:cs typeface="Arial"/>
              </a:rPr>
              <a:t> </a:t>
            </a:r>
            <a:r>
              <a:rPr sz="5200" spc="155">
                <a:latin typeface="Arial"/>
                <a:cs typeface="Arial"/>
              </a:rPr>
              <a:t>to</a:t>
            </a:r>
            <a:r>
              <a:rPr sz="5200" spc="15">
                <a:latin typeface="Arial"/>
                <a:cs typeface="Arial"/>
              </a:rPr>
              <a:t> </a:t>
            </a:r>
            <a:r>
              <a:rPr sz="5200" spc="-275">
                <a:latin typeface="Arial"/>
                <a:cs typeface="Arial"/>
              </a:rPr>
              <a:t>Register</a:t>
            </a:r>
            <a:r>
              <a:rPr sz="5200" spc="15">
                <a:latin typeface="Arial"/>
                <a:cs typeface="Arial"/>
              </a:rPr>
              <a:t> </a:t>
            </a:r>
            <a:r>
              <a:rPr sz="5200">
                <a:latin typeface="Arial"/>
                <a:cs typeface="Arial"/>
              </a:rPr>
              <a:t>for</a:t>
            </a:r>
            <a:r>
              <a:rPr sz="5200" spc="15">
                <a:latin typeface="Arial"/>
                <a:cs typeface="Arial"/>
              </a:rPr>
              <a:t> </a:t>
            </a:r>
            <a:r>
              <a:rPr sz="5200" spc="-445">
                <a:latin typeface="Arial"/>
                <a:cs typeface="Arial"/>
              </a:rPr>
              <a:t>Classes </a:t>
            </a:r>
            <a:r>
              <a:rPr sz="5200" spc="-360">
                <a:latin typeface="Arial"/>
                <a:cs typeface="Arial"/>
              </a:rPr>
              <a:t>Financial</a:t>
            </a:r>
            <a:r>
              <a:rPr sz="5200" spc="-5">
                <a:latin typeface="Arial"/>
                <a:cs typeface="Arial"/>
              </a:rPr>
              <a:t> </a:t>
            </a:r>
            <a:r>
              <a:rPr sz="5200">
                <a:latin typeface="Arial"/>
                <a:cs typeface="Arial"/>
              </a:rPr>
              <a:t>Aid</a:t>
            </a:r>
            <a:r>
              <a:rPr sz="5200" spc="-335">
                <a:latin typeface="Arial"/>
                <a:cs typeface="Arial"/>
              </a:rPr>
              <a:t> </a:t>
            </a:r>
            <a:r>
              <a:rPr sz="5200">
                <a:latin typeface="Arial"/>
                <a:cs typeface="Arial"/>
              </a:rPr>
              <a:t>&amp;</a:t>
            </a:r>
            <a:r>
              <a:rPr sz="5200" spc="-155">
                <a:latin typeface="Arial"/>
                <a:cs typeface="Arial"/>
              </a:rPr>
              <a:t> </a:t>
            </a:r>
            <a:r>
              <a:rPr sz="5200" spc="-235">
                <a:latin typeface="Arial"/>
                <a:cs typeface="Arial"/>
              </a:rPr>
              <a:t>Student</a:t>
            </a:r>
            <a:r>
              <a:rPr sz="5200" spc="-125">
                <a:latin typeface="Arial"/>
                <a:cs typeface="Arial"/>
              </a:rPr>
              <a:t> </a:t>
            </a:r>
            <a:r>
              <a:rPr sz="5200" spc="-425">
                <a:latin typeface="Arial"/>
                <a:cs typeface="Arial"/>
              </a:rPr>
              <a:t>Finance</a:t>
            </a:r>
            <a:endParaRPr sz="5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508496" y="0"/>
            <a:ext cx="5779770" cy="10648950"/>
            <a:chOff x="12508496" y="0"/>
            <a:chExt cx="5779770" cy="106489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70307" y="0"/>
              <a:ext cx="5717692" cy="106486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08496" y="0"/>
              <a:ext cx="4020185" cy="3429000"/>
            </a:xfrm>
            <a:custGeom>
              <a:avLst/>
              <a:gdLst/>
              <a:ahLst/>
              <a:cxnLst/>
              <a:rect l="l" t="t" r="r" b="b"/>
              <a:pathLst>
                <a:path w="4020184" h="3429000">
                  <a:moveTo>
                    <a:pt x="0" y="0"/>
                  </a:moveTo>
                  <a:lnTo>
                    <a:pt x="4019812" y="0"/>
                  </a:lnTo>
                  <a:lnTo>
                    <a:pt x="2500879" y="3428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1858" y="2728780"/>
            <a:ext cx="8082915" cy="3629967"/>
          </a:xfrm>
          <a:prstGeom prst="rect">
            <a:avLst/>
          </a:prstGeom>
        </p:spPr>
        <p:txBody>
          <a:bodyPr vert="horz" wrap="square" lIns="0" tIns="246379" rIns="0" bIns="0" rtlCol="0" anchor="t">
            <a:spAutoFit/>
          </a:bodyPr>
          <a:lstStyle/>
          <a:p>
            <a:pPr marL="241300" marR="233045" algn="ctr">
              <a:lnSpc>
                <a:spcPts val="8100"/>
              </a:lnSpc>
              <a:spcBef>
                <a:spcPts val="1939"/>
              </a:spcBef>
            </a:pPr>
            <a:r>
              <a:rPr sz="8300" b="1" spc="-275">
                <a:solidFill>
                  <a:srgbClr val="CB1229"/>
                </a:solidFill>
                <a:latin typeface="Gill Sans"/>
                <a:cs typeface="Gill Sans"/>
              </a:rPr>
              <a:t>Welcome</a:t>
            </a:r>
            <a:r>
              <a:rPr sz="8300" b="1" spc="-145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8300" b="1" spc="-430">
                <a:solidFill>
                  <a:srgbClr val="CB1229"/>
                </a:solidFill>
                <a:latin typeface="Gill Sans"/>
                <a:cs typeface="Gill Sans"/>
              </a:rPr>
              <a:t>from</a:t>
            </a:r>
            <a:endParaRPr lang="en-US" sz="8300">
              <a:solidFill>
                <a:srgbClr val="000000"/>
              </a:solidFill>
              <a:latin typeface="Gill Sans"/>
              <a:cs typeface="Gill Sans"/>
            </a:endParaRPr>
          </a:p>
          <a:p>
            <a:pPr marL="241300" marR="233045" algn="ctr">
              <a:lnSpc>
                <a:spcPts val="8100"/>
              </a:lnSpc>
              <a:spcBef>
                <a:spcPts val="1939"/>
              </a:spcBef>
            </a:pPr>
            <a:r>
              <a:rPr lang="en-US" sz="8300" b="1" spc="-430">
                <a:solidFill>
                  <a:srgbClr val="CB1229"/>
                </a:solidFill>
                <a:latin typeface="Gill Sans"/>
                <a:cs typeface="Gill Sans"/>
              </a:rPr>
              <a:t> </a:t>
            </a:r>
            <a:r>
              <a:rPr sz="8300" b="1" spc="-415">
                <a:solidFill>
                  <a:srgbClr val="CB1229"/>
                </a:solidFill>
                <a:latin typeface="Gill Sans"/>
                <a:cs typeface="Gill Sans"/>
              </a:rPr>
              <a:t>the</a:t>
            </a:r>
            <a:r>
              <a:rPr sz="8300" b="1" spc="-145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8300" b="1" spc="-325">
                <a:solidFill>
                  <a:srgbClr val="CB1229"/>
                </a:solidFill>
                <a:latin typeface="Gill Sans"/>
                <a:cs typeface="Gill Sans"/>
              </a:rPr>
              <a:t>Dean!</a:t>
            </a:r>
            <a:endParaRPr sz="8300">
              <a:latin typeface="Gill Sans"/>
              <a:cs typeface="Gill Sans"/>
            </a:endParaRPr>
          </a:p>
          <a:p>
            <a:pPr algn="ctr">
              <a:lnSpc>
                <a:spcPts val="8140"/>
              </a:lnSpc>
            </a:pPr>
            <a:r>
              <a:rPr sz="8300" b="1" spc="-130">
                <a:solidFill>
                  <a:srgbClr val="CB1229"/>
                </a:solidFill>
                <a:latin typeface="Gill Sans"/>
                <a:cs typeface="Gill Sans"/>
              </a:rPr>
              <a:t>Dr.</a:t>
            </a:r>
            <a:r>
              <a:rPr sz="8300" b="1" spc="-365">
                <a:solidFill>
                  <a:srgbClr val="CB1229"/>
                </a:solidFill>
                <a:latin typeface="Gill Sans"/>
                <a:cs typeface="Gill Sans"/>
              </a:rPr>
              <a:t> Jill</a:t>
            </a:r>
            <a:r>
              <a:rPr sz="8300" b="1" spc="-250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8300" b="1" spc="-409" err="1">
                <a:solidFill>
                  <a:srgbClr val="CB1229"/>
                </a:solidFill>
                <a:latin typeface="Gill Sans"/>
                <a:cs typeface="Gill Sans"/>
              </a:rPr>
              <a:t>Leafstedt</a:t>
            </a:r>
            <a:endParaRPr sz="8300" err="1">
              <a:latin typeface="Gill Sans"/>
              <a:cs typeface="Gill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35255" y="6535863"/>
            <a:ext cx="7511415" cy="1138902"/>
          </a:xfrm>
          <a:prstGeom prst="rect">
            <a:avLst/>
          </a:prstGeom>
        </p:spPr>
        <p:txBody>
          <a:bodyPr vert="horz" wrap="square" lIns="0" tIns="127000" rIns="0" bIns="0" rtlCol="0" anchor="t">
            <a:spAutoFit/>
          </a:bodyPr>
          <a:lstStyle/>
          <a:p>
            <a:pPr marL="586740" marR="5080" indent="-574675">
              <a:lnSpc>
                <a:spcPts val="3900"/>
              </a:lnSpc>
              <a:spcBef>
                <a:spcPts val="1000"/>
              </a:spcBef>
            </a:pPr>
            <a:r>
              <a:rPr sz="4000" b="1" spc="-114">
                <a:solidFill>
                  <a:srgbClr val="CB1229"/>
                </a:solidFill>
                <a:latin typeface="Gill Sans"/>
                <a:cs typeface="Gill Sans"/>
              </a:rPr>
              <a:t>Dean</a:t>
            </a:r>
            <a:r>
              <a:rPr sz="4000" b="1" spc="-120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4000" b="1" spc="-225">
                <a:solidFill>
                  <a:srgbClr val="CB1229"/>
                </a:solidFill>
                <a:latin typeface="Gill Sans"/>
                <a:cs typeface="Gill Sans"/>
              </a:rPr>
              <a:t>of</a:t>
            </a:r>
            <a:r>
              <a:rPr sz="4000" b="1" spc="-70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4000" b="1" spc="-175">
                <a:solidFill>
                  <a:srgbClr val="CB1229"/>
                </a:solidFill>
                <a:latin typeface="Gill Sans"/>
                <a:cs typeface="Gill Sans"/>
              </a:rPr>
              <a:t>Extended</a:t>
            </a:r>
            <a:r>
              <a:rPr sz="4000" b="1" spc="-105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4000" b="1" spc="-170">
                <a:solidFill>
                  <a:srgbClr val="CB1229"/>
                </a:solidFill>
                <a:latin typeface="Gill Sans"/>
                <a:cs typeface="Gill Sans"/>
              </a:rPr>
              <a:t>University </a:t>
            </a:r>
            <a:r>
              <a:rPr lang="en-US" sz="4000" b="1" spc="-180">
                <a:solidFill>
                  <a:srgbClr val="CB1229"/>
                </a:solidFill>
                <a:latin typeface="Gill Sans"/>
                <a:cs typeface="Gill Sans"/>
              </a:rPr>
              <a:t>and Digital Learning</a:t>
            </a:r>
            <a:endParaRPr sz="4000" b="1" spc="-10">
              <a:solidFill>
                <a:srgbClr val="CB1229"/>
              </a:solidFill>
              <a:latin typeface="Gill Sans"/>
              <a:cs typeface="Gill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3115945" cy="3212465"/>
          </a:xfrm>
          <a:custGeom>
            <a:avLst/>
            <a:gdLst/>
            <a:ahLst/>
            <a:cxnLst/>
            <a:rect l="l" t="t" r="r" b="b"/>
            <a:pathLst>
              <a:path w="3115945" h="3212465">
                <a:moveTo>
                  <a:pt x="0" y="0"/>
                </a:moveTo>
                <a:lnTo>
                  <a:pt x="3115841" y="0"/>
                </a:lnTo>
                <a:lnTo>
                  <a:pt x="1261171" y="3212288"/>
                </a:lnTo>
                <a:lnTo>
                  <a:pt x="0" y="1027938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467382"/>
            <a:ext cx="3878579" cy="2820035"/>
          </a:xfrm>
          <a:custGeom>
            <a:avLst/>
            <a:gdLst/>
            <a:ahLst/>
            <a:cxnLst/>
            <a:rect l="l" t="t" r="r" b="b"/>
            <a:pathLst>
              <a:path w="3878579" h="2820034">
                <a:moveTo>
                  <a:pt x="0" y="2819617"/>
                </a:moveTo>
                <a:lnTo>
                  <a:pt x="0" y="0"/>
                </a:lnTo>
                <a:lnTo>
                  <a:pt x="3878128" y="2068307"/>
                </a:lnTo>
                <a:lnTo>
                  <a:pt x="2672473" y="2819617"/>
                </a:lnTo>
                <a:lnTo>
                  <a:pt x="0" y="2819617"/>
                </a:lnTo>
                <a:close/>
              </a:path>
            </a:pathLst>
          </a:custGeom>
          <a:solidFill>
            <a:srgbClr val="8F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2307" y="2300550"/>
            <a:ext cx="4457699" cy="6677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B12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2411" y="4954144"/>
            <a:ext cx="2857499" cy="31432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52077" y="2365425"/>
            <a:ext cx="2857499" cy="3143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00259" y="1534361"/>
            <a:ext cx="2857499" cy="3143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688" y="3208665"/>
            <a:ext cx="2857499" cy="3143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60306" y="5427933"/>
            <a:ext cx="2857499" cy="314324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54" y="173195"/>
            <a:ext cx="8144509" cy="2282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5844" algn="l">
              <a:lnSpc>
                <a:spcPct val="116599"/>
              </a:lnSpc>
              <a:spcBef>
                <a:spcPts val="100"/>
              </a:spcBef>
            </a:pPr>
            <a:r>
              <a:rPr lang="en-US" sz="6350" spc="-195">
                <a:solidFill>
                  <a:srgbClr val="FFFFFF"/>
                </a:solidFill>
              </a:rPr>
              <a:t>W</a:t>
            </a:r>
            <a:r>
              <a:rPr sz="6350" spc="-195">
                <a:solidFill>
                  <a:srgbClr val="FFFFFF"/>
                </a:solidFill>
              </a:rPr>
              <a:t>elcome</a:t>
            </a:r>
            <a:r>
              <a:rPr sz="6350" spc="-270">
                <a:solidFill>
                  <a:srgbClr val="FFFFFF"/>
                </a:solidFill>
              </a:rPr>
              <a:t> </a:t>
            </a:r>
            <a:r>
              <a:rPr sz="6350" spc="-355">
                <a:solidFill>
                  <a:srgbClr val="FFFFFF"/>
                </a:solidFill>
              </a:rPr>
              <a:t>from </a:t>
            </a:r>
            <a:r>
              <a:rPr sz="6350" spc="-315">
                <a:solidFill>
                  <a:srgbClr val="FFFFFF"/>
                </a:solidFill>
              </a:rPr>
              <a:t>th</a:t>
            </a:r>
            <a:r>
              <a:rPr lang="en-US" sz="6350" spc="-315">
                <a:solidFill>
                  <a:srgbClr val="FFFFFF"/>
                </a:solidFill>
              </a:rPr>
              <a:t>e L</a:t>
            </a:r>
            <a:r>
              <a:rPr sz="6350" spc="-280">
                <a:solidFill>
                  <a:srgbClr val="FFFFFF"/>
                </a:solidFill>
              </a:rPr>
              <a:t>eadership</a:t>
            </a:r>
            <a:r>
              <a:rPr sz="6350" spc="-105">
                <a:solidFill>
                  <a:srgbClr val="FFFFFF"/>
                </a:solidFill>
              </a:rPr>
              <a:t> </a:t>
            </a:r>
            <a:r>
              <a:rPr sz="6350" spc="-290">
                <a:solidFill>
                  <a:srgbClr val="FFFFFF"/>
                </a:solidFill>
              </a:rPr>
              <a:t>Team</a:t>
            </a:r>
            <a:endParaRPr sz="6350"/>
          </a:p>
        </p:txBody>
      </p:sp>
      <p:sp>
        <p:nvSpPr>
          <p:cNvPr id="9" name="object 9"/>
          <p:cNvSpPr txBox="1"/>
          <p:nvPr/>
        </p:nvSpPr>
        <p:spPr>
          <a:xfrm>
            <a:off x="7679828" y="5692133"/>
            <a:ext cx="29286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10">
                <a:solidFill>
                  <a:srgbClr val="FFFFFF"/>
                </a:solidFill>
                <a:latin typeface="Gill Sans"/>
                <a:cs typeface="Gill Sans"/>
              </a:rPr>
              <a:t>Jacky</a:t>
            </a:r>
            <a:r>
              <a:rPr sz="3600" b="1" spc="-25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3600" b="1" spc="-114">
                <a:solidFill>
                  <a:srgbClr val="FFFFFF"/>
                </a:solidFill>
                <a:latin typeface="Gill Sans"/>
                <a:cs typeface="Gill Sans"/>
              </a:rPr>
              <a:t>Connell</a:t>
            </a:r>
            <a:endParaRPr sz="3600">
              <a:latin typeface="Gill Sans"/>
              <a:cs typeface="Gill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491600" y="4841622"/>
            <a:ext cx="1293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40">
                <a:solidFill>
                  <a:srgbClr val="FFFFFF"/>
                </a:solidFill>
                <a:latin typeface="Gill Sans"/>
                <a:cs typeface="Gill Sans"/>
              </a:rPr>
              <a:t>Lorna</a:t>
            </a:r>
            <a:endParaRPr sz="3600">
              <a:latin typeface="Gill Sans"/>
              <a:cs typeface="Gill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49839" y="8151985"/>
            <a:ext cx="3248660" cy="1673225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3600" b="1" spc="-200">
                <a:solidFill>
                  <a:srgbClr val="FFFFFF"/>
                </a:solidFill>
                <a:latin typeface="Gill Sans"/>
                <a:cs typeface="Gill Sans"/>
              </a:rPr>
              <a:t>Mayumi</a:t>
            </a:r>
            <a:r>
              <a:rPr sz="3600" b="1" spc="-55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3600" b="1" spc="-190">
                <a:solidFill>
                  <a:srgbClr val="FFFFFF"/>
                </a:solidFill>
                <a:latin typeface="Gill Sans"/>
                <a:cs typeface="Gill Sans"/>
              </a:rPr>
              <a:t>Kowta</a:t>
            </a:r>
            <a:endParaRPr sz="3600">
              <a:latin typeface="Gill Sans"/>
              <a:cs typeface="Gill Sans"/>
            </a:endParaRPr>
          </a:p>
          <a:p>
            <a:pPr marL="167640" marR="245110" indent="871219">
              <a:lnSpc>
                <a:spcPts val="2850"/>
              </a:lnSpc>
              <a:spcBef>
                <a:spcPts val="1290"/>
              </a:spcBef>
            </a:pPr>
            <a:r>
              <a:rPr sz="2400" spc="-10">
                <a:solidFill>
                  <a:srgbClr val="FFFFFF"/>
                </a:solidFill>
                <a:latin typeface="Arial"/>
                <a:cs typeface="Arial"/>
              </a:rPr>
              <a:t>Director </a:t>
            </a:r>
            <a:r>
              <a:rPr sz="2400" spc="-65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r>
              <a:rPr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45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70043" y="5394072"/>
            <a:ext cx="3336925" cy="1272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14">
                <a:solidFill>
                  <a:srgbClr val="FFFFFF"/>
                </a:solidFill>
                <a:latin typeface="Gill Sans"/>
                <a:cs typeface="Gill Sans"/>
              </a:rPr>
              <a:t>Gonzalez,Ph.D.</a:t>
            </a:r>
            <a:endParaRPr sz="3600">
              <a:latin typeface="Gill Sans"/>
              <a:cs typeface="Gill Sans"/>
            </a:endParaRPr>
          </a:p>
          <a:p>
            <a:pPr marL="78740">
              <a:lnSpc>
                <a:spcPct val="100000"/>
              </a:lnSpc>
              <a:spcBef>
                <a:spcPts val="2615"/>
              </a:spcBef>
            </a:pP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Director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90793" y="8344536"/>
            <a:ext cx="4870450" cy="1720850"/>
          </a:xfrm>
          <a:prstGeom prst="rect">
            <a:avLst/>
          </a:prstGeom>
        </p:spPr>
        <p:txBody>
          <a:bodyPr vert="horz" wrap="square" lIns="0" tIns="264160" rIns="0" bIns="0" rtlCol="0">
            <a:spAutoFit/>
          </a:bodyPr>
          <a:lstStyle/>
          <a:p>
            <a:pPr marL="127000" algn="ctr">
              <a:lnSpc>
                <a:spcPct val="100000"/>
              </a:lnSpc>
              <a:spcBef>
                <a:spcPts val="2080"/>
              </a:spcBef>
            </a:pPr>
            <a:r>
              <a:rPr sz="3600" b="1" spc="-130">
                <a:solidFill>
                  <a:srgbClr val="FFFFFF"/>
                </a:solidFill>
                <a:latin typeface="Gill Sans"/>
                <a:cs typeface="Gill Sans"/>
              </a:rPr>
              <a:t>Daniel</a:t>
            </a:r>
            <a:r>
              <a:rPr sz="3600" b="1" spc="-114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3600" b="1" spc="-10">
                <a:solidFill>
                  <a:srgbClr val="FFFFFF"/>
                </a:solidFill>
                <a:latin typeface="Gill Sans"/>
                <a:cs typeface="Gill Sans"/>
              </a:rPr>
              <a:t>Banyai</a:t>
            </a:r>
            <a:endParaRPr sz="3600">
              <a:latin typeface="Gill Sans"/>
              <a:cs typeface="Gill Sans"/>
            </a:endParaRPr>
          </a:p>
          <a:p>
            <a:pPr marL="855344" marR="5080" indent="-843280">
              <a:lnSpc>
                <a:spcPts val="2850"/>
              </a:lnSpc>
              <a:spcBef>
                <a:spcPts val="1440"/>
              </a:spcBef>
            </a:pP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Director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>
                <a:solidFill>
                  <a:srgbClr val="FFFFFF"/>
                </a:solidFill>
                <a:latin typeface="Arial"/>
                <a:cs typeface="Arial"/>
              </a:rPr>
              <a:t>Enrollment,</a:t>
            </a:r>
            <a:r>
              <a:rPr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5">
                <a:solidFill>
                  <a:srgbClr val="FFFFFF"/>
                </a:solidFill>
                <a:latin typeface="Arial"/>
                <a:cs typeface="Arial"/>
              </a:rPr>
              <a:t>Marketing,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3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Workforce</a:t>
            </a:r>
            <a:r>
              <a:rPr sz="2400" spc="-10">
                <a:solidFill>
                  <a:srgbClr val="FFFFFF"/>
                </a:solidFill>
                <a:latin typeface="Arial"/>
                <a:cs typeface="Arial"/>
              </a:rPr>
              <a:t> Development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3259" y="6604247"/>
            <a:ext cx="3358515" cy="1445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100"/>
              </a:spcBef>
            </a:pPr>
            <a:r>
              <a:rPr sz="3600" b="1" spc="-150">
                <a:solidFill>
                  <a:srgbClr val="FFFFFF"/>
                </a:solidFill>
                <a:latin typeface="Gill Sans"/>
                <a:cs typeface="Gill Sans"/>
              </a:rPr>
              <a:t>Jaime</a:t>
            </a:r>
            <a:r>
              <a:rPr sz="3600" b="1" spc="-11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3600" b="1" spc="-145">
                <a:solidFill>
                  <a:srgbClr val="FFFFFF"/>
                </a:solidFill>
                <a:latin typeface="Gill Sans"/>
                <a:cs typeface="Gill Sans"/>
              </a:rPr>
              <a:t>Hannans,</a:t>
            </a:r>
            <a:endParaRPr sz="3600">
              <a:latin typeface="Gill Sans"/>
              <a:cs typeface="Gill Sans"/>
            </a:endParaRPr>
          </a:p>
          <a:p>
            <a:pPr marL="1025525">
              <a:lnSpc>
                <a:spcPts val="3960"/>
              </a:lnSpc>
            </a:pPr>
            <a:r>
              <a:rPr sz="3600" b="1" spc="-10">
                <a:solidFill>
                  <a:srgbClr val="FFFFFF"/>
                </a:solidFill>
                <a:latin typeface="Gill Sans"/>
                <a:cs typeface="Gill Sans"/>
              </a:rPr>
              <a:t>Ph.D.</a:t>
            </a:r>
            <a:endParaRPr sz="3600">
              <a:latin typeface="Gill Sans"/>
              <a:cs typeface="Gill Sans"/>
            </a:endParaRPr>
          </a:p>
          <a:p>
            <a:pPr marR="31750" algn="ctr">
              <a:lnSpc>
                <a:spcPct val="100000"/>
              </a:lnSpc>
              <a:spcBef>
                <a:spcPts val="380"/>
              </a:spcBef>
            </a:pPr>
            <a:r>
              <a:rPr sz="2400" spc="-120">
                <a:solidFill>
                  <a:srgbClr val="FFFFFF"/>
                </a:solidFill>
                <a:latin typeface="Arial"/>
                <a:cs typeface="Arial"/>
              </a:rPr>
              <a:t>Associate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>
                <a:solidFill>
                  <a:srgbClr val="FFFFFF"/>
                </a:solidFill>
                <a:latin typeface="Arial"/>
                <a:cs typeface="Arial"/>
              </a:rPr>
              <a:t>Dean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67413" y="6559491"/>
            <a:ext cx="315341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1869">
              <a:lnSpc>
                <a:spcPts val="2865"/>
              </a:lnSpc>
              <a:spcBef>
                <a:spcPts val="100"/>
              </a:spcBef>
            </a:pPr>
            <a:r>
              <a:rPr sz="2400" spc="-10">
                <a:solidFill>
                  <a:srgbClr val="FFFFFF"/>
                </a:solidFill>
                <a:latin typeface="Arial"/>
                <a:cs typeface="Arial"/>
              </a:rPr>
              <a:t>Director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195">
                <a:solidFill>
                  <a:srgbClr val="FFFFFF"/>
                </a:solidFill>
                <a:latin typeface="Arial"/>
                <a:cs typeface="Arial"/>
              </a:rPr>
              <a:t>Finance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 &amp;</a:t>
            </a:r>
            <a:r>
              <a:rPr sz="2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>
                <a:solidFill>
                  <a:srgbClr val="FFFFFF"/>
                </a:solidFill>
                <a:latin typeface="Arial"/>
                <a:cs typeface="Arial"/>
              </a:rPr>
              <a:t>Administration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05908" y="467732"/>
            <a:ext cx="8451850" cy="7213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50" spc="80">
                <a:solidFill>
                  <a:srgbClr val="FFFFFF"/>
                </a:solidFill>
                <a:latin typeface="Arial"/>
                <a:cs typeface="Arial"/>
              </a:rPr>
              <a:t>...And</a:t>
            </a:r>
            <a:r>
              <a:rPr sz="455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50" spc="21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455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50" spc="37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55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50" spc="30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455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50" spc="95">
                <a:solidFill>
                  <a:srgbClr val="FFFFFF"/>
                </a:solidFill>
                <a:latin typeface="Arial"/>
                <a:cs typeface="Arial"/>
              </a:rPr>
              <a:t>amazing</a:t>
            </a:r>
            <a:r>
              <a:rPr sz="455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50" spc="245">
                <a:solidFill>
                  <a:srgbClr val="FFFFFF"/>
                </a:solidFill>
                <a:latin typeface="Arial"/>
                <a:cs typeface="Arial"/>
              </a:rPr>
              <a:t>staff!!</a:t>
            </a:r>
            <a:endParaRPr sz="4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B12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466657" y="22233"/>
            <a:ext cx="14355527" cy="108536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1045210" algn="l">
              <a:lnSpc>
                <a:spcPct val="116599"/>
              </a:lnSpc>
              <a:spcBef>
                <a:spcPts val="100"/>
              </a:spcBef>
            </a:pPr>
            <a:r>
              <a:rPr lang="en-US" sz="6350" spc="-195">
                <a:solidFill>
                  <a:srgbClr val="FFFFFF"/>
                </a:solidFill>
              </a:rPr>
              <a:t>Your EU student support team!</a:t>
            </a:r>
            <a:endParaRPr lang="en-US" sz="6350" spc="-270">
              <a:solidFill>
                <a:srgbClr val="FFFFFF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3864" y="8338237"/>
            <a:ext cx="3723112" cy="1161215"/>
          </a:xfrm>
          <a:prstGeom prst="rect">
            <a:avLst/>
          </a:prstGeom>
        </p:spPr>
        <p:txBody>
          <a:bodyPr vert="horz" wrap="square" lIns="0" tIns="235585" rIns="0" bIns="0" rtlCol="0" anchor="t">
            <a:spAutoFit/>
          </a:bodyPr>
          <a:lstStyle/>
          <a:p>
            <a:pPr marL="12700" algn="ctr">
              <a:spcBef>
                <a:spcPts val="1855"/>
              </a:spcBef>
            </a:pPr>
            <a:r>
              <a:rPr lang="en-US" sz="3600" b="1" spc="-200">
                <a:solidFill>
                  <a:srgbClr val="FFFFFF"/>
                </a:solidFill>
                <a:latin typeface="Gill Sans"/>
                <a:cs typeface="Gill Sans"/>
              </a:rPr>
              <a:t>Neomi Basquez</a:t>
            </a:r>
            <a:br>
              <a:rPr lang="en-US" sz="3600" b="1" spc="-19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400" spc="-10">
                <a:solidFill>
                  <a:srgbClr val="FFFFFF"/>
                </a:solidFill>
                <a:latin typeface="Arial"/>
                <a:cs typeface="Arial"/>
              </a:rPr>
              <a:t>Student Finance Specialist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59260" y="5415638"/>
            <a:ext cx="3520236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3600" b="1" spc="-114">
                <a:solidFill>
                  <a:srgbClr val="FFFFFF"/>
                </a:solidFill>
                <a:latin typeface="Gill Sans"/>
                <a:cs typeface="Gill Sans"/>
              </a:rPr>
              <a:t>Sebastian Lopez</a:t>
            </a:r>
            <a:br>
              <a:rPr lang="en-US" sz="3600" b="1" spc="-114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400">
                <a:solidFill>
                  <a:srgbClr val="FFFFFF"/>
                </a:solidFill>
                <a:latin typeface="Arial"/>
                <a:cs typeface="Arial"/>
              </a:rPr>
              <a:t>Financial Aid Counselor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90793" y="8344536"/>
            <a:ext cx="5150808" cy="1559401"/>
          </a:xfrm>
          <a:prstGeom prst="rect">
            <a:avLst/>
          </a:prstGeom>
        </p:spPr>
        <p:txBody>
          <a:bodyPr vert="horz" wrap="square" lIns="0" tIns="264160" rIns="0" bIns="0" rtlCol="0" anchor="t">
            <a:spAutoFit/>
          </a:bodyPr>
          <a:lstStyle/>
          <a:p>
            <a:pPr marL="127000" algn="ctr">
              <a:spcBef>
                <a:spcPts val="2080"/>
              </a:spcBef>
            </a:pPr>
            <a:r>
              <a:rPr lang="en-US" sz="3600" b="1" spc="-130">
                <a:solidFill>
                  <a:srgbClr val="FFFFFF"/>
                </a:solidFill>
                <a:latin typeface="Gill Sans"/>
                <a:cs typeface="Gill Sans"/>
              </a:rPr>
              <a:t>Emma Battles Guetter</a:t>
            </a:r>
            <a:br>
              <a:rPr lang="en-US" sz="3600" b="1" spc="-13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400">
                <a:solidFill>
                  <a:srgbClr val="FFFFFF"/>
                </a:solidFill>
                <a:latin typeface="Arial"/>
                <a:cs typeface="Arial"/>
              </a:rPr>
              <a:t>Admission, Records, and Student Services Coordinator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83259" y="6604247"/>
            <a:ext cx="3358515" cy="131574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ts val="100"/>
              </a:spcBef>
            </a:pPr>
            <a:r>
              <a:rPr lang="en-US" sz="3600" b="1" spc="-150">
                <a:solidFill>
                  <a:srgbClr val="FFFFFF"/>
                </a:solidFill>
                <a:latin typeface="Gill Sans"/>
                <a:cs typeface="Gill Sans"/>
              </a:rPr>
              <a:t>Jingle Mitchell</a:t>
            </a:r>
            <a:endParaRPr sz="3600" b="1" spc="-145">
              <a:solidFill>
                <a:srgbClr val="FFFFFF"/>
              </a:solidFill>
              <a:latin typeface="Gill Sans"/>
              <a:cs typeface="Gill Sans"/>
            </a:endParaRPr>
          </a:p>
          <a:p>
            <a:pPr marR="31750" algn="ctr">
              <a:spcBef>
                <a:spcPts val="380"/>
              </a:spcBef>
            </a:pPr>
            <a:r>
              <a:rPr lang="en-US" sz="2400" spc="-120">
                <a:solidFill>
                  <a:srgbClr val="FFFFFF"/>
                </a:solidFill>
                <a:latin typeface="Arial"/>
                <a:cs typeface="Arial"/>
              </a:rPr>
              <a:t>EU Nursing Support Coordinator</a:t>
            </a: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5178BC2C-E666-B379-F3B8-592180822CA2}"/>
              </a:ext>
            </a:extLst>
          </p:cNvPr>
          <p:cNvSpPr txBox="1"/>
          <p:nvPr/>
        </p:nvSpPr>
        <p:spPr>
          <a:xfrm>
            <a:off x="7186067" y="5433606"/>
            <a:ext cx="3723112" cy="1530547"/>
          </a:xfrm>
          <a:prstGeom prst="rect">
            <a:avLst/>
          </a:prstGeom>
        </p:spPr>
        <p:txBody>
          <a:bodyPr vert="horz" wrap="square" lIns="0" tIns="235585" rIns="0" bIns="0" rtlCol="0" anchor="t">
            <a:spAutoFit/>
          </a:bodyPr>
          <a:lstStyle/>
          <a:p>
            <a:pPr marL="12700" algn="ctr">
              <a:spcBef>
                <a:spcPts val="1855"/>
              </a:spcBef>
            </a:pPr>
            <a:r>
              <a:rPr lang="en-US" sz="3600" b="1" spc="-200">
                <a:solidFill>
                  <a:srgbClr val="FFFFFF"/>
                </a:solidFill>
                <a:latin typeface="Gill Sans"/>
                <a:cs typeface="Gill Sans"/>
              </a:rPr>
              <a:t>Monica Carrillo</a:t>
            </a:r>
            <a:br>
              <a:rPr lang="en-US" sz="3600" b="1" spc="-190">
                <a:solidFill>
                  <a:srgbClr val="FFFFFF"/>
                </a:solidFill>
                <a:latin typeface="Gill Sans"/>
                <a:cs typeface="Gill Sans"/>
              </a:rPr>
            </a:br>
            <a:r>
              <a:rPr lang="en-US" sz="2400" spc="-10">
                <a:solidFill>
                  <a:srgbClr val="FFFFFF"/>
                </a:solidFill>
                <a:latin typeface="Arial"/>
                <a:cs typeface="Arial"/>
              </a:rPr>
              <a:t>Student Experience and Success Counselor</a:t>
            </a:r>
            <a:endParaRPr lang="en-US" sz="2400" spc="-5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A0367C82-C409-FA58-DD9A-1C49ACEA0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3" y="2780783"/>
            <a:ext cx="2438144" cy="3657600"/>
          </a:xfrm>
          <a:prstGeom prst="rect">
            <a:avLst/>
          </a:prstGeom>
        </p:spPr>
      </p:pic>
      <p:pic>
        <p:nvPicPr>
          <p:cNvPr id="6" name="Picture 5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E8908184-B066-3C33-A36E-CEF622182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83" y="1906049"/>
            <a:ext cx="2438610" cy="3657600"/>
          </a:xfrm>
          <a:prstGeom prst="rect">
            <a:avLst/>
          </a:prstGeom>
        </p:spPr>
      </p:pic>
      <p:pic>
        <p:nvPicPr>
          <p:cNvPr id="9" name="Picture 8" descr="A person with long red hair&#10;&#10;Description automatically generated with low confidence">
            <a:extLst>
              <a:ext uri="{FF2B5EF4-FFF2-40B4-BE49-F238E27FC236}">
                <a16:creationId xmlns:a16="http://schemas.microsoft.com/office/drawing/2014/main" id="{97F233B6-6001-69B5-1F21-E37EE3D78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68" y="5080257"/>
            <a:ext cx="2743200" cy="3429000"/>
          </a:xfrm>
          <a:prstGeom prst="rect">
            <a:avLst/>
          </a:prstGeom>
        </p:spPr>
      </p:pic>
      <p:pic>
        <p:nvPicPr>
          <p:cNvPr id="16" name="Picture 15" descr="A close-up of a person&#10;&#10;Description automatically generated">
            <a:extLst>
              <a:ext uri="{FF2B5EF4-FFF2-40B4-BE49-F238E27FC236}">
                <a16:creationId xmlns:a16="http://schemas.microsoft.com/office/drawing/2014/main" id="{AF48BC01-A365-6B2D-BF21-C782430CF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68" y="5080257"/>
            <a:ext cx="2743509" cy="3429000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02350E8C-96AB-8E43-7D48-A17C74955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852" y="1864484"/>
            <a:ext cx="30799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2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08496" y="2"/>
            <a:ext cx="5779770" cy="10648950"/>
            <a:chOff x="12508496" y="2"/>
            <a:chExt cx="5779770" cy="10648950"/>
          </a:xfrm>
        </p:grpSpPr>
        <p:sp>
          <p:nvSpPr>
            <p:cNvPr id="3" name="object 3"/>
            <p:cNvSpPr/>
            <p:nvPr/>
          </p:nvSpPr>
          <p:spPr>
            <a:xfrm>
              <a:off x="12508496" y="2"/>
              <a:ext cx="4020185" cy="3429000"/>
            </a:xfrm>
            <a:custGeom>
              <a:avLst/>
              <a:gdLst/>
              <a:ahLst/>
              <a:cxnLst/>
              <a:rect l="l" t="t" r="r" b="b"/>
              <a:pathLst>
                <a:path w="4020184" h="3429000">
                  <a:moveTo>
                    <a:pt x="0" y="0"/>
                  </a:moveTo>
                  <a:lnTo>
                    <a:pt x="4019813" y="0"/>
                  </a:lnTo>
                  <a:lnTo>
                    <a:pt x="2500879" y="3428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70308" y="2"/>
              <a:ext cx="5717692" cy="1064861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409700"/>
            <a:ext cx="5374005" cy="941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0" spc="-50"/>
              <a:t>CSUCI</a:t>
            </a:r>
            <a:r>
              <a:rPr sz="6000" spc="-360"/>
              <a:t> </a:t>
            </a:r>
            <a:r>
              <a:rPr sz="6000" spc="-330"/>
              <a:t>Mission</a:t>
            </a:r>
            <a:endParaRPr sz="6000"/>
          </a:p>
        </p:txBody>
      </p:sp>
      <p:sp>
        <p:nvSpPr>
          <p:cNvPr id="6" name="object 6"/>
          <p:cNvSpPr txBox="1"/>
          <p:nvPr/>
        </p:nvSpPr>
        <p:spPr>
          <a:xfrm>
            <a:off x="1016000" y="2865810"/>
            <a:ext cx="12663805" cy="424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950" spc="-305">
                <a:latin typeface="Arial"/>
                <a:cs typeface="Arial"/>
              </a:rPr>
              <a:t>Placing</a:t>
            </a:r>
            <a:r>
              <a:rPr sz="3950" spc="5">
                <a:latin typeface="Arial"/>
                <a:cs typeface="Arial"/>
              </a:rPr>
              <a:t> </a:t>
            </a:r>
            <a:r>
              <a:rPr sz="3950" spc="-155">
                <a:latin typeface="Arial"/>
                <a:cs typeface="Arial"/>
              </a:rPr>
              <a:t>students</a:t>
            </a:r>
            <a:r>
              <a:rPr sz="3950" spc="-120">
                <a:latin typeface="Arial"/>
                <a:cs typeface="Arial"/>
              </a:rPr>
              <a:t> </a:t>
            </a:r>
            <a:r>
              <a:rPr sz="3950">
                <a:latin typeface="Arial"/>
                <a:cs typeface="Arial"/>
              </a:rPr>
              <a:t>at</a:t>
            </a:r>
            <a:r>
              <a:rPr sz="3950" spc="-275">
                <a:latin typeface="Arial"/>
                <a:cs typeface="Arial"/>
              </a:rPr>
              <a:t> </a:t>
            </a:r>
            <a:r>
              <a:rPr sz="3950">
                <a:latin typeface="Arial"/>
                <a:cs typeface="Arial"/>
              </a:rPr>
              <a:t>the</a:t>
            </a:r>
            <a:r>
              <a:rPr sz="3950" spc="-165">
                <a:latin typeface="Arial"/>
                <a:cs typeface="Arial"/>
              </a:rPr>
              <a:t> </a:t>
            </a:r>
            <a:r>
              <a:rPr sz="3950" spc="-75">
                <a:latin typeface="Arial"/>
                <a:cs typeface="Arial"/>
              </a:rPr>
              <a:t>center</a:t>
            </a:r>
            <a:r>
              <a:rPr sz="3950" spc="-130">
                <a:latin typeface="Arial"/>
                <a:cs typeface="Arial"/>
              </a:rPr>
              <a:t> </a:t>
            </a:r>
            <a:r>
              <a:rPr sz="3950">
                <a:latin typeface="Arial"/>
                <a:cs typeface="Arial"/>
              </a:rPr>
              <a:t>of</a:t>
            </a:r>
            <a:r>
              <a:rPr sz="3950" spc="-130">
                <a:latin typeface="Arial"/>
                <a:cs typeface="Arial"/>
              </a:rPr>
              <a:t> </a:t>
            </a:r>
            <a:r>
              <a:rPr sz="3950">
                <a:latin typeface="Arial"/>
                <a:cs typeface="Arial"/>
              </a:rPr>
              <a:t>the</a:t>
            </a:r>
            <a:r>
              <a:rPr sz="3950" spc="-130">
                <a:latin typeface="Arial"/>
                <a:cs typeface="Arial"/>
              </a:rPr>
              <a:t> </a:t>
            </a:r>
            <a:r>
              <a:rPr sz="3950" spc="-175">
                <a:latin typeface="Arial"/>
                <a:cs typeface="Arial"/>
              </a:rPr>
              <a:t>educational</a:t>
            </a:r>
            <a:r>
              <a:rPr sz="3950" spc="-100">
                <a:latin typeface="Arial"/>
                <a:cs typeface="Arial"/>
              </a:rPr>
              <a:t> </a:t>
            </a:r>
            <a:r>
              <a:rPr sz="3950" spc="-55">
                <a:latin typeface="Arial"/>
                <a:cs typeface="Arial"/>
              </a:rPr>
              <a:t>experience, </a:t>
            </a:r>
            <a:r>
              <a:rPr sz="3950" spc="-110">
                <a:latin typeface="Arial"/>
                <a:cs typeface="Arial"/>
              </a:rPr>
              <a:t>California</a:t>
            </a:r>
            <a:r>
              <a:rPr sz="3950" spc="-160">
                <a:latin typeface="Arial"/>
                <a:cs typeface="Arial"/>
              </a:rPr>
              <a:t> </a:t>
            </a:r>
            <a:r>
              <a:rPr sz="3950" spc="-215">
                <a:latin typeface="Arial"/>
                <a:cs typeface="Arial"/>
              </a:rPr>
              <a:t>State</a:t>
            </a:r>
            <a:r>
              <a:rPr sz="3950" spc="-55">
                <a:latin typeface="Arial"/>
                <a:cs typeface="Arial"/>
              </a:rPr>
              <a:t> </a:t>
            </a:r>
            <a:r>
              <a:rPr sz="3950" spc="-90">
                <a:latin typeface="Arial"/>
                <a:cs typeface="Arial"/>
              </a:rPr>
              <a:t>University</a:t>
            </a:r>
            <a:r>
              <a:rPr sz="3950" spc="-65">
                <a:latin typeface="Arial"/>
                <a:cs typeface="Arial"/>
              </a:rPr>
              <a:t> </a:t>
            </a:r>
            <a:r>
              <a:rPr sz="3950" spc="-215">
                <a:latin typeface="Arial"/>
                <a:cs typeface="Arial"/>
              </a:rPr>
              <a:t>Channel</a:t>
            </a:r>
            <a:r>
              <a:rPr sz="3950" spc="-60">
                <a:latin typeface="Arial"/>
                <a:cs typeface="Arial"/>
              </a:rPr>
              <a:t> </a:t>
            </a:r>
            <a:r>
              <a:rPr sz="3950" spc="-280">
                <a:latin typeface="Arial"/>
                <a:cs typeface="Arial"/>
              </a:rPr>
              <a:t>Islands</a:t>
            </a:r>
            <a:r>
              <a:rPr sz="3950" spc="5">
                <a:latin typeface="Arial"/>
                <a:cs typeface="Arial"/>
              </a:rPr>
              <a:t> </a:t>
            </a:r>
            <a:r>
              <a:rPr sz="3950" spc="-10">
                <a:latin typeface="Arial"/>
                <a:cs typeface="Arial"/>
              </a:rPr>
              <a:t>provides </a:t>
            </a:r>
            <a:r>
              <a:rPr sz="3950" spc="-190">
                <a:latin typeface="Arial"/>
                <a:cs typeface="Arial"/>
              </a:rPr>
              <a:t>undergraduate</a:t>
            </a:r>
            <a:r>
              <a:rPr sz="3950" spc="-85">
                <a:latin typeface="Arial"/>
                <a:cs typeface="Arial"/>
              </a:rPr>
              <a:t> </a:t>
            </a:r>
            <a:r>
              <a:rPr sz="3950" spc="-305">
                <a:latin typeface="Arial"/>
                <a:cs typeface="Arial"/>
              </a:rPr>
              <a:t>and</a:t>
            </a:r>
            <a:r>
              <a:rPr sz="3950" spc="5">
                <a:latin typeface="Arial"/>
                <a:cs typeface="Arial"/>
              </a:rPr>
              <a:t> </a:t>
            </a:r>
            <a:r>
              <a:rPr sz="3950" spc="-215">
                <a:latin typeface="Arial"/>
                <a:cs typeface="Arial"/>
              </a:rPr>
              <a:t>graduate</a:t>
            </a:r>
            <a:r>
              <a:rPr sz="3950" spc="-60">
                <a:latin typeface="Arial"/>
                <a:cs typeface="Arial"/>
              </a:rPr>
              <a:t> </a:t>
            </a:r>
            <a:r>
              <a:rPr sz="3950" spc="-150">
                <a:latin typeface="Arial"/>
                <a:cs typeface="Arial"/>
              </a:rPr>
              <a:t>education</a:t>
            </a:r>
            <a:r>
              <a:rPr sz="3950" spc="-125">
                <a:latin typeface="Arial"/>
                <a:cs typeface="Arial"/>
              </a:rPr>
              <a:t> </a:t>
            </a:r>
            <a:r>
              <a:rPr sz="3950">
                <a:latin typeface="Arial"/>
                <a:cs typeface="Arial"/>
              </a:rPr>
              <a:t>that</a:t>
            </a:r>
            <a:r>
              <a:rPr sz="3950" spc="-90">
                <a:latin typeface="Arial"/>
                <a:cs typeface="Arial"/>
              </a:rPr>
              <a:t> </a:t>
            </a:r>
            <a:r>
              <a:rPr sz="3950" spc="-135">
                <a:latin typeface="Arial"/>
                <a:cs typeface="Arial"/>
              </a:rPr>
              <a:t>facilitates</a:t>
            </a:r>
            <a:r>
              <a:rPr sz="3950" spc="-70">
                <a:latin typeface="Arial"/>
                <a:cs typeface="Arial"/>
              </a:rPr>
              <a:t> </a:t>
            </a:r>
            <a:r>
              <a:rPr sz="3950" spc="-114">
                <a:latin typeface="Arial"/>
                <a:cs typeface="Arial"/>
              </a:rPr>
              <a:t>learning </a:t>
            </a:r>
            <a:r>
              <a:rPr sz="3950">
                <a:latin typeface="Arial"/>
                <a:cs typeface="Arial"/>
              </a:rPr>
              <a:t>within</a:t>
            </a:r>
            <a:r>
              <a:rPr sz="3950" spc="-204">
                <a:latin typeface="Arial"/>
                <a:cs typeface="Arial"/>
              </a:rPr>
              <a:t> </a:t>
            </a:r>
            <a:r>
              <a:rPr sz="3950" spc="-305">
                <a:latin typeface="Arial"/>
                <a:cs typeface="Arial"/>
              </a:rPr>
              <a:t>and</a:t>
            </a:r>
            <a:r>
              <a:rPr sz="3950" spc="10">
                <a:latin typeface="Arial"/>
                <a:cs typeface="Arial"/>
              </a:rPr>
              <a:t> </a:t>
            </a:r>
            <a:r>
              <a:rPr sz="3950" spc="-240">
                <a:latin typeface="Arial"/>
                <a:cs typeface="Arial"/>
              </a:rPr>
              <a:t>across</a:t>
            </a:r>
            <a:r>
              <a:rPr sz="3950" spc="-35">
                <a:latin typeface="Arial"/>
                <a:cs typeface="Arial"/>
              </a:rPr>
              <a:t> </a:t>
            </a:r>
            <a:r>
              <a:rPr sz="3950" spc="-190">
                <a:latin typeface="Arial"/>
                <a:cs typeface="Arial"/>
              </a:rPr>
              <a:t>disciplines</a:t>
            </a:r>
            <a:r>
              <a:rPr sz="3950" spc="-75">
                <a:latin typeface="Arial"/>
                <a:cs typeface="Arial"/>
              </a:rPr>
              <a:t> </a:t>
            </a:r>
            <a:r>
              <a:rPr sz="3950" spc="-80">
                <a:latin typeface="Arial"/>
                <a:cs typeface="Arial"/>
              </a:rPr>
              <a:t>through</a:t>
            </a:r>
            <a:r>
              <a:rPr sz="3950" spc="-75">
                <a:latin typeface="Arial"/>
                <a:cs typeface="Arial"/>
              </a:rPr>
              <a:t> </a:t>
            </a:r>
            <a:r>
              <a:rPr sz="3950" spc="-120">
                <a:latin typeface="Arial"/>
                <a:cs typeface="Arial"/>
              </a:rPr>
              <a:t>integrative</a:t>
            </a:r>
            <a:r>
              <a:rPr sz="3950" spc="-70">
                <a:latin typeface="Arial"/>
                <a:cs typeface="Arial"/>
              </a:rPr>
              <a:t> </a:t>
            </a:r>
            <a:r>
              <a:rPr sz="3950" spc="-125">
                <a:latin typeface="Arial"/>
                <a:cs typeface="Arial"/>
              </a:rPr>
              <a:t>approaches, </a:t>
            </a:r>
            <a:r>
              <a:rPr sz="3950" spc="-310">
                <a:latin typeface="Arial"/>
                <a:cs typeface="Arial"/>
              </a:rPr>
              <a:t>emphasizes</a:t>
            </a:r>
            <a:r>
              <a:rPr sz="3950" spc="-5">
                <a:latin typeface="Arial"/>
                <a:cs typeface="Arial"/>
              </a:rPr>
              <a:t> </a:t>
            </a:r>
            <a:r>
              <a:rPr sz="3950" spc="-114">
                <a:latin typeface="Arial"/>
                <a:cs typeface="Arial"/>
              </a:rPr>
              <a:t>experiential</a:t>
            </a:r>
            <a:r>
              <a:rPr sz="3950" spc="-80">
                <a:latin typeface="Arial"/>
                <a:cs typeface="Arial"/>
              </a:rPr>
              <a:t> </a:t>
            </a:r>
            <a:r>
              <a:rPr sz="3950" spc="-305">
                <a:latin typeface="Arial"/>
                <a:cs typeface="Arial"/>
              </a:rPr>
              <a:t>and</a:t>
            </a:r>
            <a:r>
              <a:rPr sz="3950" spc="5">
                <a:latin typeface="Arial"/>
                <a:cs typeface="Arial"/>
              </a:rPr>
              <a:t> </a:t>
            </a:r>
            <a:r>
              <a:rPr sz="3950" spc="-185">
                <a:latin typeface="Arial"/>
                <a:cs typeface="Arial"/>
              </a:rPr>
              <a:t>service</a:t>
            </a:r>
            <a:r>
              <a:rPr sz="3950" spc="-15">
                <a:latin typeface="Arial"/>
                <a:cs typeface="Arial"/>
              </a:rPr>
              <a:t> </a:t>
            </a:r>
            <a:r>
              <a:rPr sz="3950" spc="-200">
                <a:latin typeface="Arial"/>
                <a:cs typeface="Arial"/>
              </a:rPr>
              <a:t>learning,</a:t>
            </a:r>
            <a:r>
              <a:rPr sz="3950" spc="-15">
                <a:latin typeface="Arial"/>
                <a:cs typeface="Arial"/>
              </a:rPr>
              <a:t> </a:t>
            </a:r>
            <a:r>
              <a:rPr sz="3950" spc="-305">
                <a:latin typeface="Arial"/>
                <a:cs typeface="Arial"/>
              </a:rPr>
              <a:t>and</a:t>
            </a:r>
            <a:r>
              <a:rPr sz="3950" spc="5">
                <a:latin typeface="Arial"/>
                <a:cs typeface="Arial"/>
              </a:rPr>
              <a:t> </a:t>
            </a:r>
            <a:r>
              <a:rPr sz="3950" spc="-90">
                <a:latin typeface="Arial"/>
                <a:cs typeface="Arial"/>
              </a:rPr>
              <a:t>graduates </a:t>
            </a:r>
            <a:r>
              <a:rPr sz="3950" spc="-155">
                <a:latin typeface="Arial"/>
                <a:cs typeface="Arial"/>
              </a:rPr>
              <a:t>students</a:t>
            </a:r>
            <a:r>
              <a:rPr sz="3950" spc="-120">
                <a:latin typeface="Arial"/>
                <a:cs typeface="Arial"/>
              </a:rPr>
              <a:t> </a:t>
            </a:r>
            <a:r>
              <a:rPr sz="3950">
                <a:latin typeface="Arial"/>
                <a:cs typeface="Arial"/>
              </a:rPr>
              <a:t>with</a:t>
            </a:r>
            <a:r>
              <a:rPr sz="3950" spc="-110">
                <a:latin typeface="Arial"/>
                <a:cs typeface="Arial"/>
              </a:rPr>
              <a:t> </a:t>
            </a:r>
            <a:r>
              <a:rPr sz="3950" spc="-60">
                <a:latin typeface="Arial"/>
                <a:cs typeface="Arial"/>
              </a:rPr>
              <a:t>multicultural</a:t>
            </a:r>
            <a:r>
              <a:rPr sz="3950" spc="-75">
                <a:latin typeface="Arial"/>
                <a:cs typeface="Arial"/>
              </a:rPr>
              <a:t> </a:t>
            </a:r>
            <a:r>
              <a:rPr sz="3950" spc="-305">
                <a:latin typeface="Arial"/>
                <a:cs typeface="Arial"/>
              </a:rPr>
              <a:t>and</a:t>
            </a:r>
            <a:r>
              <a:rPr sz="3950" spc="5">
                <a:latin typeface="Arial"/>
                <a:cs typeface="Arial"/>
              </a:rPr>
              <a:t> </a:t>
            </a:r>
            <a:r>
              <a:rPr sz="3950" spc="-85">
                <a:latin typeface="Arial"/>
                <a:cs typeface="Arial"/>
              </a:rPr>
              <a:t>international</a:t>
            </a:r>
            <a:r>
              <a:rPr sz="3950" spc="-75">
                <a:latin typeface="Arial"/>
                <a:cs typeface="Arial"/>
              </a:rPr>
              <a:t> </a:t>
            </a:r>
            <a:r>
              <a:rPr sz="3950" spc="-90">
                <a:latin typeface="Arial"/>
                <a:cs typeface="Arial"/>
              </a:rPr>
              <a:t>perspectives.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b="20868"/>
          <a:stretch/>
        </p:blipFill>
        <p:spPr>
          <a:xfrm>
            <a:off x="514162" y="9289550"/>
            <a:ext cx="5611382" cy="805328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789145" y="9499892"/>
            <a:ext cx="3590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rtl="0">
              <a:defRPr/>
            </a:pPr>
            <a:r>
              <a:rPr lang="en-US">
                <a:solidFill>
                  <a:schemeClr val="bg1"/>
                </a:solidFill>
                <a:latin typeface="Gill Sans MT" panose="020B0502020104020203" pitchFamily="34" charset="0"/>
              </a:rPr>
              <a:t>go.csuci.edu/Get2Know</a:t>
            </a:r>
            <a:endParaRPr lang="en-US" sz="2700" kern="120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13330E-16BA-1540-9699-659D9AC2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46" y="4982057"/>
            <a:ext cx="4625213" cy="42611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728A66-BAE4-7745-94EB-BE791AECE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83" y="216914"/>
            <a:ext cx="4306595" cy="35745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967D70-19D4-364B-B0D2-2E94D8A2A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3" y="340894"/>
            <a:ext cx="2017059" cy="1254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506C58-D981-B14D-88CD-622408DBF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>
          <a:xfrm>
            <a:off x="10981148" y="0"/>
            <a:ext cx="7193592" cy="67829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28BFF0-FE75-E54B-8B84-30487DD7FA9E}"/>
              </a:ext>
            </a:extLst>
          </p:cNvPr>
          <p:cNvGrpSpPr/>
          <p:nvPr/>
        </p:nvGrpSpPr>
        <p:grpSpPr>
          <a:xfrm>
            <a:off x="14759723" y="6786830"/>
            <a:ext cx="3358075" cy="1367380"/>
            <a:chOff x="207353" y="5442785"/>
            <a:chExt cx="2429489" cy="9299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DD7C4D-880B-0347-81ED-55D956336EED}"/>
                </a:ext>
              </a:extLst>
            </p:cNvPr>
            <p:cNvSpPr txBox="1"/>
            <p:nvPr/>
          </p:nvSpPr>
          <p:spPr>
            <a:xfrm>
              <a:off x="207353" y="5445592"/>
              <a:ext cx="2350585" cy="7378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6450" b="1">
                  <a:solidFill>
                    <a:srgbClr val="D21F36"/>
                  </a:solidFill>
                  <a:latin typeface="Chaparral Pro"/>
                </a:rPr>
                <a:t>76º</a:t>
              </a:r>
              <a:endParaRPr lang="en-US"/>
            </a:p>
          </p:txBody>
        </p:sp>
        <p:pic>
          <p:nvPicPr>
            <p:cNvPr id="19" name="Graphic 12" descr="Sunset scene">
              <a:extLst>
                <a:ext uri="{FF2B5EF4-FFF2-40B4-BE49-F238E27FC236}">
                  <a16:creationId xmlns:a16="http://schemas.microsoft.com/office/drawing/2014/main" id="{F4D3A328-4B59-8343-B226-9E469FC70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52275" y="5442785"/>
              <a:ext cx="623997" cy="6239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E894FF-3D0E-F643-A978-BBDC540B7676}"/>
                </a:ext>
              </a:extLst>
            </p:cNvPr>
            <p:cNvSpPr txBox="1"/>
            <p:nvPr/>
          </p:nvSpPr>
          <p:spPr>
            <a:xfrm>
              <a:off x="220882" y="5933148"/>
              <a:ext cx="2415960" cy="43954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3600">
                  <a:solidFill>
                    <a:srgbClr val="D21F36"/>
                  </a:solidFill>
                </a:rPr>
                <a:t>Average Temp.</a:t>
              </a:r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831BF43-F907-8140-97ED-85005D9A67C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9" y="7467019"/>
            <a:ext cx="2008433" cy="2008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34AE26-E248-8149-84C8-2D9C4ECF80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3" y="1595871"/>
            <a:ext cx="2779944" cy="2864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413A14-E779-442D-978F-5AFB21F0BC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4" y="7422106"/>
            <a:ext cx="6483994" cy="26450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E1B7553-6A54-D2BB-9746-E2D3EB61ADEB}"/>
              </a:ext>
            </a:extLst>
          </p:cNvPr>
          <p:cNvSpPr/>
          <p:nvPr/>
        </p:nvSpPr>
        <p:spPr>
          <a:xfrm>
            <a:off x="7041303" y="3643745"/>
            <a:ext cx="3715230" cy="3458804"/>
          </a:xfrm>
          <a:prstGeom prst="ellipse">
            <a:avLst/>
          </a:prstGeom>
          <a:solidFill>
            <a:srgbClr val="CD20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D8A82-0562-350F-B384-98F6B91564A5}"/>
              </a:ext>
            </a:extLst>
          </p:cNvPr>
          <p:cNvSpPr txBox="1"/>
          <p:nvPr/>
        </p:nvSpPr>
        <p:spPr>
          <a:xfrm>
            <a:off x="7289321" y="4464171"/>
            <a:ext cx="430242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Gill Sans MT"/>
              </a:rPr>
              <a:t>5,700 Students</a:t>
            </a:r>
          </a:p>
          <a:p>
            <a:pPr algn="l"/>
            <a:r>
              <a:rPr lang="en-US" sz="2800" b="1">
                <a:solidFill>
                  <a:schemeClr val="bg1"/>
                </a:solidFill>
                <a:latin typeface="Gill Sans MT"/>
              </a:rPr>
              <a:t>22:1 Faculty Ratio</a:t>
            </a:r>
          </a:p>
          <a:p>
            <a:pPr algn="l"/>
            <a:r>
              <a:rPr lang="en-US" sz="2800" b="1">
                <a:solidFill>
                  <a:schemeClr val="bg1"/>
                </a:solidFill>
                <a:latin typeface="Gill Sans MT"/>
              </a:rPr>
              <a:t>Hispanic Serving Institution (HIS)</a:t>
            </a:r>
          </a:p>
        </p:txBody>
      </p:sp>
    </p:spTree>
    <p:extLst>
      <p:ext uri="{BB962C8B-B14F-4D97-AF65-F5344CB8AC3E}">
        <p14:creationId xmlns:p14="http://schemas.microsoft.com/office/powerpoint/2010/main" val="361026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9599" y="1"/>
            <a:ext cx="10058400" cy="10286997"/>
            <a:chOff x="9040565" y="1"/>
            <a:chExt cx="9247583" cy="9486897"/>
          </a:xfrm>
        </p:grpSpPr>
        <p:pic>
          <p:nvPicPr>
            <p:cNvPr id="3" name="object 3" descr="Students in library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4" b="880"/>
            <a:stretch/>
          </p:blipFill>
          <p:spPr>
            <a:xfrm>
              <a:off x="9040565" y="1"/>
              <a:ext cx="9247434" cy="94868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987293" y="1"/>
              <a:ext cx="4300855" cy="1917064"/>
            </a:xfrm>
            <a:custGeom>
              <a:avLst/>
              <a:gdLst/>
              <a:ahLst/>
              <a:cxnLst/>
              <a:rect l="l" t="t" r="r" b="b"/>
              <a:pathLst>
                <a:path w="4300855" h="1917064">
                  <a:moveTo>
                    <a:pt x="4300706" y="52157"/>
                  </a:moveTo>
                  <a:lnTo>
                    <a:pt x="1125929" y="1916912"/>
                  </a:lnTo>
                  <a:lnTo>
                    <a:pt x="0" y="0"/>
                  </a:lnTo>
                  <a:lnTo>
                    <a:pt x="4300706" y="0"/>
                  </a:lnTo>
                  <a:lnTo>
                    <a:pt x="4300706" y="52157"/>
                  </a:lnTo>
                  <a:close/>
                </a:path>
              </a:pathLst>
            </a:custGeom>
            <a:solidFill>
              <a:srgbClr val="8F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3698" y="347832"/>
            <a:ext cx="5692140" cy="17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40"/>
              <a:t>WASC Accreditation</a:t>
            </a:r>
            <a:endParaRPr spc="-290"/>
          </a:p>
        </p:txBody>
      </p:sp>
      <p:sp>
        <p:nvSpPr>
          <p:cNvPr id="6" name="object 6"/>
          <p:cNvSpPr txBox="1"/>
          <p:nvPr/>
        </p:nvSpPr>
        <p:spPr>
          <a:xfrm>
            <a:off x="1034554" y="2266846"/>
            <a:ext cx="7291705" cy="31829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lang="en-US" sz="3600" b="0" i="0">
                <a:solidFill>
                  <a:srgbClr val="473F3F"/>
                </a:solidFill>
                <a:effectLst/>
                <a:latin typeface="chaparral-pro"/>
              </a:rPr>
              <a:t>California State University Channel Islands (CSUCI) receives accreditation from </a:t>
            </a:r>
            <a:r>
              <a:rPr lang="en-US" sz="3600" b="0" i="0" u="sng">
                <a:solidFill>
                  <a:srgbClr val="1B6D98"/>
                </a:solidFill>
                <a:effectLst/>
                <a:latin typeface="chaparral-pro"/>
                <a:hlinkClick r:id="rId3"/>
              </a:rPr>
              <a:t>Western Association of Senior College and University Commission (WSCUC)</a:t>
            </a:r>
            <a:r>
              <a:rPr lang="en-US" sz="3600" b="0" i="0">
                <a:solidFill>
                  <a:srgbClr val="473F3F"/>
                </a:solidFill>
                <a:effectLst/>
                <a:latin typeface="chaparral-pro"/>
              </a:rPr>
              <a:t>. </a:t>
            </a:r>
            <a:endParaRPr sz="355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DAE7B-B962-F199-86F9-BF3FDFBD2944}"/>
              </a:ext>
            </a:extLst>
          </p:cNvPr>
          <p:cNvSpPr txBox="1"/>
          <p:nvPr/>
        </p:nvSpPr>
        <p:spPr>
          <a:xfrm>
            <a:off x="1371803" y="5601633"/>
            <a:ext cx="62082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473F3F"/>
                </a:solidFill>
                <a:effectLst/>
                <a:latin typeface="chaparral-pro"/>
              </a:rPr>
              <a:t>Because of the high quality of its last accreditation results, CSUCI was chosen as part of a select group of institutions to undergo </a:t>
            </a:r>
            <a:r>
              <a:rPr lang="en-US" sz="2800" b="0" i="0" u="sng">
                <a:solidFill>
                  <a:srgbClr val="1B6D98"/>
                </a:solidFill>
                <a:effectLst/>
                <a:latin typeface="chaparral-pro"/>
                <a:hlinkClick r:id="rId4"/>
              </a:rPr>
              <a:t>Thematic Pathway for Reaffirmation (TPR)</a:t>
            </a:r>
            <a:r>
              <a:rPr lang="en-US" sz="2800" b="0" i="0">
                <a:solidFill>
                  <a:srgbClr val="473F3F"/>
                </a:solidFill>
                <a:effectLst/>
                <a:latin typeface="chaparral-pro"/>
              </a:rPr>
              <a:t>. For more information regarding the 2024 accreditation process, please visit </a:t>
            </a:r>
            <a:r>
              <a:rPr lang="en-US" sz="2800" b="0" i="0" u="sng">
                <a:solidFill>
                  <a:srgbClr val="1B6D98"/>
                </a:solidFill>
                <a:effectLst/>
                <a:latin typeface="chaparral-pro"/>
                <a:hlinkClick r:id="rId5"/>
              </a:rPr>
              <a:t>our TPR page.</a:t>
            </a:r>
            <a:r>
              <a:rPr lang="en-US" sz="2800" b="0" i="0" u="sng">
                <a:solidFill>
                  <a:srgbClr val="1B6D98"/>
                </a:solidFill>
                <a:effectLst/>
                <a:latin typeface="chaparral-pro"/>
              </a:rPr>
              <a:t> </a:t>
            </a:r>
          </a:p>
          <a:p>
            <a:endParaRPr lang="en-US" sz="2800" u="sng">
              <a:solidFill>
                <a:srgbClr val="1B6D98"/>
              </a:solidFill>
              <a:latin typeface="chaparral-pro"/>
            </a:endParaRPr>
          </a:p>
          <a:p>
            <a:r>
              <a:rPr lang="en-US" sz="2800" b="0" i="0">
                <a:solidFill>
                  <a:srgbClr val="473F3F"/>
                </a:solidFill>
                <a:effectLst/>
                <a:latin typeface="chaparral-pro"/>
              </a:rPr>
              <a:t>The next site visit will be Spring 2024.</a:t>
            </a:r>
            <a:endParaRPr 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45533" y="0"/>
            <a:ext cx="11042650" cy="10287000"/>
            <a:chOff x="7245533" y="0"/>
            <a:chExt cx="11042650" cy="10287000"/>
          </a:xfrm>
        </p:grpSpPr>
        <p:sp>
          <p:nvSpPr>
            <p:cNvPr id="3" name="object 3"/>
            <p:cNvSpPr/>
            <p:nvPr/>
          </p:nvSpPr>
          <p:spPr>
            <a:xfrm>
              <a:off x="7245533" y="7802919"/>
              <a:ext cx="3183890" cy="2484120"/>
            </a:xfrm>
            <a:custGeom>
              <a:avLst/>
              <a:gdLst/>
              <a:ahLst/>
              <a:cxnLst/>
              <a:rect l="l" t="t" r="r" b="b"/>
              <a:pathLst>
                <a:path w="3183890" h="2484120">
                  <a:moveTo>
                    <a:pt x="0" y="2484079"/>
                  </a:moveTo>
                  <a:lnTo>
                    <a:pt x="2555537" y="0"/>
                  </a:lnTo>
                  <a:lnTo>
                    <a:pt x="3183603" y="2484079"/>
                  </a:lnTo>
                  <a:lnTo>
                    <a:pt x="0" y="2484079"/>
                  </a:lnTo>
                  <a:close/>
                </a:path>
              </a:pathLst>
            </a:custGeom>
            <a:solidFill>
              <a:srgbClr val="8F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5240" y="0"/>
              <a:ext cx="10312759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5689" y="1754504"/>
              <a:ext cx="9001236" cy="24303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2721" y="5424481"/>
              <a:ext cx="5076824" cy="33813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533050" y="878840"/>
            <a:ext cx="6846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65">
                <a:solidFill>
                  <a:srgbClr val="FFFFFF"/>
                </a:solidFill>
                <a:latin typeface="Gill Sans"/>
                <a:cs typeface="Gill Sans"/>
              </a:rPr>
              <a:t>Complio</a:t>
            </a:r>
            <a:r>
              <a:rPr sz="4800" b="1" spc="-15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800" b="1" spc="-290">
                <a:solidFill>
                  <a:srgbClr val="FFFFFF"/>
                </a:solidFill>
                <a:latin typeface="Gill Sans"/>
                <a:cs typeface="Gill Sans"/>
              </a:rPr>
              <a:t>How</a:t>
            </a:r>
            <a:r>
              <a:rPr sz="4800" b="1" spc="-95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800" b="1" spc="-254">
                <a:solidFill>
                  <a:srgbClr val="FFFFFF"/>
                </a:solidFill>
                <a:latin typeface="Gill Sans"/>
                <a:cs typeface="Gill Sans"/>
              </a:rPr>
              <a:t>To</a:t>
            </a:r>
            <a:r>
              <a:rPr sz="4800" b="1" spc="-105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  <a:r>
              <a:rPr sz="4800" b="1" spc="-120">
                <a:solidFill>
                  <a:srgbClr val="FFFFFF"/>
                </a:solidFill>
                <a:latin typeface="Gill Sans"/>
                <a:cs typeface="Gill Sans"/>
              </a:rPr>
              <a:t>Guide</a:t>
            </a:r>
            <a:endParaRPr sz="4800">
              <a:latin typeface="Gill Sans"/>
              <a:cs typeface="Gill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240" y="4511003"/>
            <a:ext cx="8632190" cy="4990465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4800" b="1" spc="-60">
                <a:solidFill>
                  <a:srgbClr val="CB1229"/>
                </a:solidFill>
                <a:latin typeface="Gill Sans"/>
                <a:cs typeface="Gill Sans"/>
              </a:rPr>
              <a:t>COVID</a:t>
            </a:r>
            <a:r>
              <a:rPr sz="4800" b="1" spc="-280">
                <a:solidFill>
                  <a:srgbClr val="CB1229"/>
                </a:solidFill>
                <a:latin typeface="Gill Sans"/>
                <a:cs typeface="Gill Sans"/>
              </a:rPr>
              <a:t> </a:t>
            </a:r>
            <a:r>
              <a:rPr sz="4800" b="1" spc="-120">
                <a:solidFill>
                  <a:srgbClr val="CB1229"/>
                </a:solidFill>
                <a:latin typeface="Gill Sans"/>
                <a:cs typeface="Gill Sans"/>
              </a:rPr>
              <a:t>Certification</a:t>
            </a:r>
            <a:endParaRPr sz="4800">
              <a:latin typeface="Gill Sans"/>
              <a:cs typeface="Gill Sans"/>
            </a:endParaRPr>
          </a:p>
          <a:p>
            <a:pPr marL="12700" marR="121920">
              <a:lnSpc>
                <a:spcPct val="108300"/>
              </a:lnSpc>
              <a:spcBef>
                <a:spcPts val="635"/>
              </a:spcBef>
            </a:pPr>
            <a:r>
              <a:rPr sz="3000" spc="-125">
                <a:latin typeface="Arial"/>
                <a:cs typeface="Arial"/>
              </a:rPr>
              <a:t>The</a:t>
            </a:r>
            <a:r>
              <a:rPr sz="3000" spc="-85">
                <a:latin typeface="Arial"/>
                <a:cs typeface="Arial"/>
              </a:rPr>
              <a:t> </a:t>
            </a:r>
            <a:r>
              <a:rPr sz="3000" spc="-75">
                <a:latin typeface="Arial"/>
                <a:cs typeface="Arial"/>
              </a:rPr>
              <a:t>University</a:t>
            </a:r>
            <a:r>
              <a:rPr sz="3000" spc="-65">
                <a:latin typeface="Arial"/>
                <a:cs typeface="Arial"/>
              </a:rPr>
              <a:t> </a:t>
            </a:r>
            <a:r>
              <a:rPr sz="3000" spc="-310">
                <a:latin typeface="Arial"/>
                <a:cs typeface="Arial"/>
              </a:rPr>
              <a:t>has</a:t>
            </a:r>
            <a:r>
              <a:rPr sz="3000">
                <a:latin typeface="Arial"/>
                <a:cs typeface="Arial"/>
              </a:rPr>
              <a:t> </a:t>
            </a:r>
            <a:r>
              <a:rPr sz="3000" spc="-90">
                <a:latin typeface="Arial"/>
                <a:cs typeface="Arial"/>
              </a:rPr>
              <a:t>partnered</a:t>
            </a:r>
            <a:r>
              <a:rPr sz="3000" spc="-50">
                <a:latin typeface="Arial"/>
                <a:cs typeface="Arial"/>
              </a:rPr>
              <a:t> </a:t>
            </a:r>
            <a:r>
              <a:rPr sz="3000">
                <a:latin typeface="Arial"/>
                <a:cs typeface="Arial"/>
              </a:rPr>
              <a:t>with</a:t>
            </a:r>
            <a:r>
              <a:rPr sz="3000" spc="-50">
                <a:latin typeface="Arial"/>
                <a:cs typeface="Arial"/>
              </a:rPr>
              <a:t> </a:t>
            </a:r>
            <a:r>
              <a:rPr sz="3000" spc="-130">
                <a:latin typeface="Arial"/>
                <a:cs typeface="Arial"/>
              </a:rPr>
              <a:t>American</a:t>
            </a:r>
            <a:r>
              <a:rPr sz="3000" spc="-50">
                <a:latin typeface="Arial"/>
                <a:cs typeface="Arial"/>
              </a:rPr>
              <a:t> </a:t>
            </a:r>
            <a:r>
              <a:rPr sz="3000" spc="-155" err="1">
                <a:latin typeface="Arial"/>
                <a:cs typeface="Arial"/>
              </a:rPr>
              <a:t>DataBank</a:t>
            </a:r>
            <a:r>
              <a:rPr sz="3000" spc="-155">
                <a:latin typeface="Arial"/>
                <a:cs typeface="Arial"/>
              </a:rPr>
              <a:t> </a:t>
            </a:r>
            <a:r>
              <a:rPr sz="3000" spc="90">
                <a:latin typeface="Arial"/>
                <a:cs typeface="Arial"/>
              </a:rPr>
              <a:t>to</a:t>
            </a:r>
            <a:r>
              <a:rPr sz="3000" spc="-195">
                <a:latin typeface="Arial"/>
                <a:cs typeface="Arial"/>
              </a:rPr>
              <a:t> </a:t>
            </a:r>
            <a:r>
              <a:rPr sz="3000" spc="-254">
                <a:latin typeface="Arial"/>
                <a:cs typeface="Arial"/>
              </a:rPr>
              <a:t>use</a:t>
            </a:r>
            <a:r>
              <a:rPr sz="3000">
                <a:latin typeface="Arial"/>
                <a:cs typeface="Arial"/>
              </a:rPr>
              <a:t> </a:t>
            </a:r>
            <a:r>
              <a:rPr sz="3000" spc="-55" err="1">
                <a:latin typeface="Arial"/>
                <a:cs typeface="Arial"/>
              </a:rPr>
              <a:t>Complio</a:t>
            </a:r>
            <a:r>
              <a:rPr sz="3000" spc="-65">
                <a:latin typeface="Arial"/>
                <a:cs typeface="Arial"/>
              </a:rPr>
              <a:t> </a:t>
            </a:r>
            <a:r>
              <a:rPr sz="3000" spc="90">
                <a:latin typeface="Arial"/>
                <a:cs typeface="Arial"/>
              </a:rPr>
              <a:t>to</a:t>
            </a:r>
            <a:r>
              <a:rPr sz="3000" spc="-65">
                <a:latin typeface="Arial"/>
                <a:cs typeface="Arial"/>
              </a:rPr>
              <a:t> </a:t>
            </a:r>
            <a:r>
              <a:rPr sz="3000" spc="-45">
                <a:latin typeface="Arial"/>
                <a:cs typeface="Arial"/>
              </a:rPr>
              <a:t>collect</a:t>
            </a:r>
            <a:r>
              <a:rPr sz="3000" spc="-65">
                <a:latin typeface="Arial"/>
                <a:cs typeface="Arial"/>
              </a:rPr>
              <a:t> </a:t>
            </a:r>
            <a:r>
              <a:rPr sz="3000" spc="-250">
                <a:latin typeface="Arial"/>
                <a:cs typeface="Arial"/>
              </a:rPr>
              <a:t>and</a:t>
            </a:r>
            <a:r>
              <a:rPr sz="3000">
                <a:latin typeface="Arial"/>
                <a:cs typeface="Arial"/>
              </a:rPr>
              <a:t> </a:t>
            </a:r>
            <a:r>
              <a:rPr sz="3000" spc="-10">
                <a:latin typeface="Arial"/>
                <a:cs typeface="Arial"/>
              </a:rPr>
              <a:t>store</a:t>
            </a:r>
            <a:r>
              <a:rPr sz="3000" spc="-65">
                <a:latin typeface="Arial"/>
                <a:cs typeface="Arial"/>
              </a:rPr>
              <a:t> </a:t>
            </a:r>
            <a:r>
              <a:rPr sz="3000" spc="-85">
                <a:latin typeface="Arial"/>
                <a:cs typeface="Arial"/>
              </a:rPr>
              <a:t>student</a:t>
            </a:r>
            <a:r>
              <a:rPr sz="3000" spc="-65">
                <a:latin typeface="Arial"/>
                <a:cs typeface="Arial"/>
              </a:rPr>
              <a:t> </a:t>
            </a:r>
            <a:r>
              <a:rPr sz="3000" spc="-35">
                <a:latin typeface="Arial"/>
                <a:cs typeface="Arial"/>
              </a:rPr>
              <a:t>vaccine </a:t>
            </a:r>
            <a:r>
              <a:rPr sz="3000" spc="-50">
                <a:latin typeface="Arial"/>
                <a:cs typeface="Arial"/>
              </a:rPr>
              <a:t>certification</a:t>
            </a:r>
            <a:r>
              <a:rPr sz="3000" spc="-125">
                <a:latin typeface="Arial"/>
                <a:cs typeface="Arial"/>
              </a:rPr>
              <a:t> </a:t>
            </a:r>
            <a:r>
              <a:rPr sz="3000" spc="-10">
                <a:latin typeface="Arial"/>
                <a:cs typeface="Arial"/>
              </a:rPr>
              <a:t>information.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50">
              <a:latin typeface="Arial"/>
              <a:cs typeface="Arial"/>
            </a:endParaRPr>
          </a:p>
          <a:p>
            <a:pPr marL="12700" marR="5080">
              <a:lnSpc>
                <a:spcPct val="108300"/>
              </a:lnSpc>
            </a:pPr>
            <a:r>
              <a:rPr sz="3000">
                <a:latin typeface="Arial"/>
                <a:cs typeface="Arial"/>
              </a:rPr>
              <a:t>If</a:t>
            </a:r>
            <a:r>
              <a:rPr sz="3000" spc="-180">
                <a:latin typeface="Arial"/>
                <a:cs typeface="Arial"/>
              </a:rPr>
              <a:t> </a:t>
            </a:r>
            <a:r>
              <a:rPr sz="3000" spc="-100">
                <a:latin typeface="Arial"/>
                <a:cs typeface="Arial"/>
              </a:rPr>
              <a:t>you</a:t>
            </a:r>
            <a:r>
              <a:rPr sz="3000" spc="-55">
                <a:latin typeface="Arial"/>
                <a:cs typeface="Arial"/>
              </a:rPr>
              <a:t> </a:t>
            </a:r>
            <a:r>
              <a:rPr sz="3000" spc="-254">
                <a:latin typeface="Arial"/>
                <a:cs typeface="Arial"/>
              </a:rPr>
              <a:t>have</a:t>
            </a:r>
            <a:r>
              <a:rPr sz="3000">
                <a:latin typeface="Arial"/>
                <a:cs typeface="Arial"/>
              </a:rPr>
              <a:t> </a:t>
            </a:r>
            <a:r>
              <a:rPr sz="3000" spc="-145">
                <a:latin typeface="Arial"/>
                <a:cs typeface="Arial"/>
              </a:rPr>
              <a:t>questions</a:t>
            </a:r>
            <a:r>
              <a:rPr sz="3000" spc="-50">
                <a:latin typeface="Arial"/>
                <a:cs typeface="Arial"/>
              </a:rPr>
              <a:t> </a:t>
            </a:r>
            <a:r>
              <a:rPr sz="3000" spc="-100">
                <a:latin typeface="Arial"/>
                <a:cs typeface="Arial"/>
              </a:rPr>
              <a:t>about</a:t>
            </a:r>
            <a:r>
              <a:rPr sz="3000" spc="-55">
                <a:latin typeface="Arial"/>
                <a:cs typeface="Arial"/>
              </a:rPr>
              <a:t> </a:t>
            </a:r>
            <a:r>
              <a:rPr sz="3000" spc="-50">
                <a:latin typeface="Arial"/>
                <a:cs typeface="Arial"/>
              </a:rPr>
              <a:t>this</a:t>
            </a:r>
            <a:r>
              <a:rPr sz="3000" spc="-55">
                <a:latin typeface="Arial"/>
                <a:cs typeface="Arial"/>
              </a:rPr>
              <a:t> </a:t>
            </a:r>
            <a:r>
              <a:rPr sz="3000" spc="-165">
                <a:latin typeface="Arial"/>
                <a:cs typeface="Arial"/>
              </a:rPr>
              <a:t>process,</a:t>
            </a:r>
            <a:r>
              <a:rPr sz="3000" spc="-45">
                <a:latin typeface="Arial"/>
                <a:cs typeface="Arial"/>
              </a:rPr>
              <a:t> </a:t>
            </a:r>
            <a:r>
              <a:rPr sz="3000" spc="-240">
                <a:latin typeface="Arial"/>
                <a:cs typeface="Arial"/>
              </a:rPr>
              <a:t>please</a:t>
            </a:r>
            <a:r>
              <a:rPr sz="3000">
                <a:latin typeface="Arial"/>
                <a:cs typeface="Arial"/>
              </a:rPr>
              <a:t> </a:t>
            </a:r>
            <a:r>
              <a:rPr sz="3000" spc="-50">
                <a:latin typeface="Arial"/>
                <a:cs typeface="Arial"/>
              </a:rPr>
              <a:t>contact </a:t>
            </a:r>
            <a:r>
              <a:rPr sz="3000" spc="-165">
                <a:latin typeface="Arial"/>
                <a:cs typeface="Arial"/>
                <a:hlinkClick r:id="rId5"/>
              </a:rPr>
              <a:t>healthycsuci@csuci.edu.</a:t>
            </a:r>
            <a:r>
              <a:rPr sz="3000" spc="-15">
                <a:latin typeface="Arial"/>
                <a:cs typeface="Arial"/>
              </a:rPr>
              <a:t> </a:t>
            </a:r>
            <a:r>
              <a:rPr sz="3000" spc="-160">
                <a:latin typeface="Arial"/>
                <a:cs typeface="Arial"/>
              </a:rPr>
              <a:t>Technical</a:t>
            </a:r>
            <a:r>
              <a:rPr sz="3000" spc="-10">
                <a:latin typeface="Arial"/>
                <a:cs typeface="Arial"/>
              </a:rPr>
              <a:t> </a:t>
            </a:r>
            <a:r>
              <a:rPr sz="3000" spc="-145">
                <a:latin typeface="Arial"/>
                <a:cs typeface="Arial"/>
              </a:rPr>
              <a:t>questions</a:t>
            </a:r>
            <a:r>
              <a:rPr sz="3000" spc="-10">
                <a:latin typeface="Arial"/>
                <a:cs typeface="Arial"/>
              </a:rPr>
              <a:t> about </a:t>
            </a:r>
            <a:r>
              <a:rPr sz="3000" spc="-55" err="1">
                <a:latin typeface="Arial"/>
                <a:cs typeface="Arial"/>
              </a:rPr>
              <a:t>Complio</a:t>
            </a:r>
            <a:r>
              <a:rPr sz="3000" spc="-155">
                <a:latin typeface="Arial"/>
                <a:cs typeface="Arial"/>
              </a:rPr>
              <a:t> </a:t>
            </a:r>
            <a:r>
              <a:rPr sz="3000" spc="-140">
                <a:latin typeface="Arial"/>
                <a:cs typeface="Arial"/>
              </a:rPr>
              <a:t>should</a:t>
            </a:r>
            <a:r>
              <a:rPr sz="3000" spc="-65">
                <a:latin typeface="Arial"/>
                <a:cs typeface="Arial"/>
              </a:rPr>
              <a:t> </a:t>
            </a:r>
            <a:r>
              <a:rPr sz="3000" spc="-195">
                <a:latin typeface="Arial"/>
                <a:cs typeface="Arial"/>
              </a:rPr>
              <a:t>be</a:t>
            </a:r>
            <a:r>
              <a:rPr sz="3000" spc="-15">
                <a:latin typeface="Arial"/>
                <a:cs typeface="Arial"/>
              </a:rPr>
              <a:t> </a:t>
            </a:r>
            <a:r>
              <a:rPr sz="3000" spc="-60">
                <a:latin typeface="Arial"/>
                <a:cs typeface="Arial"/>
              </a:rPr>
              <a:t>directed</a:t>
            </a:r>
            <a:r>
              <a:rPr sz="3000" spc="-80">
                <a:latin typeface="Arial"/>
                <a:cs typeface="Arial"/>
              </a:rPr>
              <a:t> </a:t>
            </a:r>
            <a:r>
              <a:rPr sz="3000" spc="65">
                <a:latin typeface="Arial"/>
                <a:cs typeface="Arial"/>
              </a:rPr>
              <a:t>to </a:t>
            </a:r>
            <a:r>
              <a:rPr sz="3000" spc="-120">
                <a:latin typeface="Arial"/>
                <a:cs typeface="Arial"/>
                <a:hlinkClick r:id="rId6"/>
              </a:rPr>
              <a:t>complio@americandatabank.com.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1075" y="426980"/>
            <a:ext cx="7486015" cy="1782091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4800" spc="-60"/>
              <a:t>COVID</a:t>
            </a:r>
            <a:r>
              <a:rPr sz="4800" spc="-280"/>
              <a:t> </a:t>
            </a:r>
            <a:r>
              <a:rPr sz="4800" spc="-145"/>
              <a:t>Requirements</a:t>
            </a:r>
            <a:endParaRPr sz="4800"/>
          </a:p>
          <a:p>
            <a:pPr marL="50165" marR="5080">
              <a:lnSpc>
                <a:spcPct val="108300"/>
              </a:lnSpc>
              <a:spcBef>
                <a:spcPts val="45"/>
              </a:spcBef>
            </a:pPr>
            <a:r>
              <a:rPr sz="3000" b="0" spc="-180">
                <a:solidFill>
                  <a:srgbClr val="000000"/>
                </a:solidFill>
                <a:latin typeface="Arial"/>
                <a:cs typeface="Arial"/>
              </a:rPr>
              <a:t>Per</a:t>
            </a:r>
            <a:r>
              <a:rPr sz="3000" b="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b="0" spc="-1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3000" b="0" spc="-2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b="0" spc="-250">
                <a:solidFill>
                  <a:srgbClr val="000000"/>
                </a:solidFill>
                <a:latin typeface="Arial"/>
                <a:cs typeface="Arial"/>
              </a:rPr>
              <a:t>CSU</a:t>
            </a:r>
            <a:r>
              <a:rPr sz="300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b="0" spc="-145">
                <a:solidFill>
                  <a:srgbClr val="000000"/>
                </a:solidFill>
                <a:latin typeface="Arial"/>
                <a:cs typeface="Arial"/>
              </a:rPr>
              <a:t>Vaccination</a:t>
            </a:r>
            <a:r>
              <a:rPr sz="3000" b="0" spc="-6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b="0" spc="-150">
                <a:solidFill>
                  <a:srgbClr val="000000"/>
                </a:solidFill>
                <a:latin typeface="Arial"/>
                <a:cs typeface="Arial"/>
              </a:rPr>
              <a:t>Policy,</a:t>
            </a:r>
            <a:r>
              <a:rPr sz="3000" b="0" spc="-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b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3000" b="0" spc="-7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b="0" spc="-200">
                <a:solidFill>
                  <a:srgbClr val="000000"/>
                </a:solidFill>
                <a:latin typeface="Arial"/>
                <a:cs typeface="Arial"/>
              </a:rPr>
              <a:t>vaccine</a:t>
            </a:r>
            <a:r>
              <a:rPr sz="3000" b="0" spc="-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000" b="0" spc="-175">
                <a:solidFill>
                  <a:srgbClr val="000000"/>
                </a:solidFill>
                <a:latin typeface="Arial"/>
                <a:cs typeface="Arial"/>
              </a:rPr>
              <a:t>is recommended but not required.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4032" y="2372154"/>
            <a:ext cx="677100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3000" spc="-55">
                <a:latin typeface="Arial"/>
                <a:cs typeface="Arial"/>
              </a:rPr>
              <a:t>**Nursing</a:t>
            </a:r>
            <a:r>
              <a:rPr sz="3000" spc="-95">
                <a:latin typeface="Arial"/>
                <a:cs typeface="Arial"/>
              </a:rPr>
              <a:t> </a:t>
            </a:r>
            <a:r>
              <a:rPr sz="3000" spc="-270">
                <a:latin typeface="Arial"/>
                <a:cs typeface="Arial"/>
              </a:rPr>
              <a:t>may</a:t>
            </a:r>
            <a:r>
              <a:rPr sz="3000">
                <a:latin typeface="Arial"/>
                <a:cs typeface="Arial"/>
              </a:rPr>
              <a:t> </a:t>
            </a:r>
            <a:r>
              <a:rPr sz="3000" spc="-254">
                <a:latin typeface="Arial"/>
                <a:cs typeface="Arial"/>
              </a:rPr>
              <a:t>have</a:t>
            </a:r>
            <a:r>
              <a:rPr sz="3000">
                <a:latin typeface="Arial"/>
                <a:cs typeface="Arial"/>
              </a:rPr>
              <a:t> </a:t>
            </a:r>
            <a:r>
              <a:rPr sz="3000" spc="-110">
                <a:latin typeface="Arial"/>
                <a:cs typeface="Arial"/>
              </a:rPr>
              <a:t>additional</a:t>
            </a:r>
            <a:r>
              <a:rPr sz="3000" spc="-35">
                <a:latin typeface="Arial"/>
                <a:cs typeface="Arial"/>
              </a:rPr>
              <a:t> </a:t>
            </a:r>
            <a:r>
              <a:rPr sz="3000" spc="-175">
                <a:latin typeface="Arial"/>
                <a:cs typeface="Arial"/>
              </a:rPr>
              <a:t>guidelines</a:t>
            </a:r>
            <a:r>
              <a:rPr sz="3000" spc="-30">
                <a:latin typeface="Arial"/>
                <a:cs typeface="Arial"/>
              </a:rPr>
              <a:t> </a:t>
            </a:r>
            <a:r>
              <a:rPr sz="3000" spc="30">
                <a:latin typeface="Arial"/>
                <a:cs typeface="Arial"/>
              </a:rPr>
              <a:t>or </a:t>
            </a:r>
            <a:r>
              <a:rPr sz="3000" spc="-120">
                <a:latin typeface="Arial"/>
                <a:cs typeface="Arial"/>
              </a:rPr>
              <a:t>policies</a:t>
            </a:r>
            <a:r>
              <a:rPr sz="3000" spc="-50">
                <a:latin typeface="Arial"/>
                <a:cs typeface="Arial"/>
              </a:rPr>
              <a:t> </a:t>
            </a:r>
            <a:r>
              <a:rPr sz="3000">
                <a:latin typeface="Arial"/>
                <a:cs typeface="Arial"/>
              </a:rPr>
              <a:t>for</a:t>
            </a:r>
            <a:r>
              <a:rPr sz="3000" spc="-45">
                <a:latin typeface="Arial"/>
                <a:cs typeface="Arial"/>
              </a:rPr>
              <a:t> </a:t>
            </a:r>
            <a:r>
              <a:rPr sz="3000" spc="-10">
                <a:latin typeface="Arial"/>
                <a:cs typeface="Arial"/>
              </a:rPr>
              <a:t>the</a:t>
            </a:r>
            <a:r>
              <a:rPr sz="3000" spc="-50">
                <a:latin typeface="Arial"/>
                <a:cs typeface="Arial"/>
              </a:rPr>
              <a:t> </a:t>
            </a:r>
            <a:r>
              <a:rPr sz="3000" spc="-120">
                <a:latin typeface="Arial"/>
                <a:cs typeface="Arial"/>
              </a:rPr>
              <a:t>program</a:t>
            </a:r>
            <a:r>
              <a:rPr sz="3000" spc="-45">
                <a:latin typeface="Arial"/>
                <a:cs typeface="Arial"/>
              </a:rPr>
              <a:t> </a:t>
            </a:r>
            <a:r>
              <a:rPr sz="3000" spc="65">
                <a:latin typeface="Arial"/>
                <a:cs typeface="Arial"/>
              </a:rPr>
              <a:t>or</a:t>
            </a:r>
            <a:r>
              <a:rPr sz="3000" spc="-45">
                <a:latin typeface="Arial"/>
                <a:cs typeface="Arial"/>
              </a:rPr>
              <a:t> </a:t>
            </a:r>
            <a:r>
              <a:rPr sz="3000" spc="-120">
                <a:latin typeface="Arial"/>
                <a:cs typeface="Arial"/>
              </a:rPr>
              <a:t>clinical</a:t>
            </a:r>
            <a:r>
              <a:rPr sz="3000" spc="-50">
                <a:latin typeface="Arial"/>
                <a:cs typeface="Arial"/>
              </a:rPr>
              <a:t> </a:t>
            </a:r>
            <a:r>
              <a:rPr sz="3000" spc="-100">
                <a:latin typeface="Arial"/>
                <a:cs typeface="Arial"/>
              </a:rPr>
              <a:t>facilities.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33864" y="4383657"/>
            <a:ext cx="6046470" cy="598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750" spc="-55">
                <a:latin typeface="Arial"/>
                <a:cs typeface="Arial"/>
              </a:rPr>
              <a:t>Visit</a:t>
            </a:r>
            <a:r>
              <a:rPr sz="3750" spc="-180">
                <a:latin typeface="Arial"/>
                <a:cs typeface="Arial"/>
              </a:rPr>
              <a:t> </a:t>
            </a:r>
            <a:r>
              <a:rPr sz="3750" spc="-130">
                <a:latin typeface="Arial"/>
                <a:cs typeface="Arial"/>
              </a:rPr>
              <a:t>https://csuci.complio.com/</a:t>
            </a:r>
            <a:endParaRPr sz="3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F265AC43FDF48A4D4D3B9DE0727B9" ma:contentTypeVersion="17" ma:contentTypeDescription="Create a new document." ma:contentTypeScope="" ma:versionID="a66d96285d2c29862281efd0fd25b618">
  <xsd:schema xmlns:xsd="http://www.w3.org/2001/XMLSchema" xmlns:xs="http://www.w3.org/2001/XMLSchema" xmlns:p="http://schemas.microsoft.com/office/2006/metadata/properties" xmlns:ns1="http://schemas.microsoft.com/sharepoint/v3" xmlns:ns2="e69d818a-7f7f-4143-9ad3-68858fb0495f" xmlns:ns3="c990e402-7d3f-41ee-9f0e-7e0c3362af65" targetNamespace="http://schemas.microsoft.com/office/2006/metadata/properties" ma:root="true" ma:fieldsID="5ecf62eb03689ac9d66d9fc539cccc65" ns1:_="" ns2:_="" ns3:_="">
    <xsd:import namespace="http://schemas.microsoft.com/sharepoint/v3"/>
    <xsd:import namespace="e69d818a-7f7f-4143-9ad3-68858fb0495f"/>
    <xsd:import namespace="c990e402-7d3f-41ee-9f0e-7e0c3362af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d818a-7f7f-4143-9ad3-68858fb049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8a1e504-93fc-4148-8191-7c9c18032b6c}" ma:internalName="TaxCatchAll" ma:showField="CatchAllData" ma:web="e69d818a-7f7f-4143-9ad3-68858fb0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0e402-7d3f-41ee-9f0e-7e0c3362af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a0fd24c-52b5-435f-82bf-f0c05769f3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69d818a-7f7f-4143-9ad3-68858fb0495f" xsi:nil="true"/>
    <lcf76f155ced4ddcb4097134ff3c332f xmlns="c990e402-7d3f-41ee-9f0e-7e0c3362af65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A80745A-EDAC-41FF-9979-9A1F452EC92E}">
  <ds:schemaRefs>
    <ds:schemaRef ds:uri="c990e402-7d3f-41ee-9f0e-7e0c3362af65"/>
    <ds:schemaRef ds:uri="e69d818a-7f7f-4143-9ad3-68858fb049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9EE039E-7530-4184-8A38-8EDDCAE819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1CC65E-8262-4DE5-B051-94B0905A5B66}">
  <ds:schemaRefs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69d818a-7f7f-4143-9ad3-68858fb0495f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c990e402-7d3f-41ee-9f0e-7e0c3362af6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628</Words>
  <Application>Microsoft Macintosh PowerPoint</Application>
  <PresentationFormat>Custom</PresentationFormat>
  <Paragraphs>98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Chaparral Pro</vt:lpstr>
      <vt:lpstr>chaparral-pro</vt:lpstr>
      <vt:lpstr>Gill Sans</vt:lpstr>
      <vt:lpstr>Gill Sans MT</vt:lpstr>
      <vt:lpstr>Gill Sans SemiBold</vt:lpstr>
      <vt:lpstr>Office Theme</vt:lpstr>
      <vt:lpstr>PowerPoint Presentation</vt:lpstr>
      <vt:lpstr>Agenda</vt:lpstr>
      <vt:lpstr>PowerPoint Presentation</vt:lpstr>
      <vt:lpstr>Welcome from the Leadership Team</vt:lpstr>
      <vt:lpstr>Your EU student support team!</vt:lpstr>
      <vt:lpstr>CSUCI Mission</vt:lpstr>
      <vt:lpstr>PowerPoint Presentation</vt:lpstr>
      <vt:lpstr>WASC Accreditation</vt:lpstr>
      <vt:lpstr>COVID Requirements Per the CSU Vaccination Policy, the vaccine is recommended but not required.</vt:lpstr>
      <vt:lpstr>New Student Orientation Canvas Course</vt:lpstr>
      <vt:lpstr>Highlights</vt:lpstr>
      <vt:lpstr>Dolphin Name myCI</vt:lpstr>
      <vt:lpstr>PowerPoint Presentation</vt:lpstr>
      <vt:lpstr>PowerPoint Presentation</vt:lpstr>
      <vt:lpstr>Financial Aid Primary form of communication: myCI email</vt:lpstr>
      <vt:lpstr>Student Finance</vt:lpstr>
      <vt:lpstr>PowerPoint Presentation</vt:lpstr>
      <vt:lpstr>Student Support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 NSO Orientation Spring 2023</dc:title>
  <dc:creator>Jaime Hannans</dc:creator>
  <cp:keywords>DAFUDHgKTUI,BAFUDMhdn9o</cp:keywords>
  <cp:lastModifiedBy>Landry, Lynette</cp:lastModifiedBy>
  <cp:revision>2</cp:revision>
  <dcterms:created xsi:type="dcterms:W3CDTF">2023-01-09T19:55:39Z</dcterms:created>
  <dcterms:modified xsi:type="dcterms:W3CDTF">2023-05-25T18:37:39Z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2022-12-07T00:00:00Z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2022-12-07T00:00:00Z</vt:filetime>
  </property>
  <property fmtid="{D5CDD505-2E9C-101B-9397-08002B2CF9AE}" pid="6" name="ContentTypeId">
    <vt:lpwstr>0x010100358F265AC43FDF48A4D4D3B9DE0727B9</vt:lpwstr>
  </property>
  <property fmtid="{D5CDD505-2E9C-101B-9397-08002B2CF9AE}" pid="7" name="MediaServiceImageTags">
    <vt:lpwstr/>
  </property>
</Properties>
</file>