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6.jpg" ContentType="image/jpeg"/>
  <Override PartName="/ppt/media/image17.jpg" ContentType="image/pn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8" r:id="rId5"/>
    <p:sldId id="279" r:id="rId6"/>
    <p:sldId id="292" r:id="rId7"/>
    <p:sldId id="293" r:id="rId8"/>
    <p:sldId id="294" r:id="rId9"/>
    <p:sldId id="308" r:id="rId10"/>
    <p:sldId id="309" r:id="rId11"/>
    <p:sldId id="281" r:id="rId12"/>
    <p:sldId id="297" r:id="rId13"/>
    <p:sldId id="298" r:id="rId14"/>
    <p:sldId id="278" r:id="rId15"/>
    <p:sldId id="282" r:id="rId16"/>
    <p:sldId id="280" r:id="rId17"/>
    <p:sldId id="299" r:id="rId18"/>
    <p:sldId id="263" r:id="rId19"/>
    <p:sldId id="300" r:id="rId20"/>
    <p:sldId id="302" r:id="rId21"/>
    <p:sldId id="301" r:id="rId22"/>
    <p:sldId id="310" r:id="rId23"/>
    <p:sldId id="304" r:id="rId24"/>
    <p:sldId id="305" r:id="rId25"/>
    <p:sldId id="306" r:id="rId26"/>
    <p:sldId id="262" r:id="rId27"/>
    <p:sldId id="261" r:id="rId28"/>
    <p:sldId id="296" r:id="rId29"/>
    <p:sldId id="307" r:id="rId30"/>
    <p:sldId id="256" r:id="rId31"/>
    <p:sldId id="257" r:id="rId32"/>
    <p:sldId id="303" r:id="rId33"/>
    <p:sldId id="260" r:id="rId34"/>
    <p:sldId id="259" r:id="rId35"/>
    <p:sldId id="312" r:id="rId36"/>
    <p:sldId id="311" r:id="rId3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8"/>
    <p:restoredTop sz="94656"/>
  </p:normalViewPr>
  <p:slideViewPr>
    <p:cSldViewPr>
      <p:cViewPr varScale="1">
        <p:scale>
          <a:sx n="135" d="100"/>
          <a:sy n="135" d="100"/>
        </p:scale>
        <p:origin x="2392"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0D666-FAA2-45E2-B7A3-8760448990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2A9BAA-93BB-45FC-BCEE-3B867D87000A}">
      <dgm:prSet/>
      <dgm:spPr>
        <a:solidFill>
          <a:schemeClr val="bg1">
            <a:lumMod val="85000"/>
          </a:schemeClr>
        </a:solidFill>
      </dgm:spPr>
      <dgm:t>
        <a:bodyPr/>
        <a:lstStyle/>
        <a:p>
          <a:r>
            <a:rPr lang="en-US" b="0" i="0" dirty="0">
              <a:solidFill>
                <a:sysClr val="windowText" lastClr="000000"/>
              </a:solidFill>
            </a:rPr>
            <a:t>4-unit course offered Fall and Spring ONLY (16 weeks)</a:t>
          </a:r>
          <a:endParaRPr lang="en-US" dirty="0">
            <a:solidFill>
              <a:sysClr val="windowText" lastClr="000000"/>
            </a:solidFill>
          </a:endParaRPr>
        </a:p>
      </dgm:t>
    </dgm:pt>
    <dgm:pt modelId="{658C562B-BC69-4AD1-8039-B95281BD1F19}" type="parTrans" cxnId="{781740C7-BD1B-426F-BCBF-7735AF67B85B}">
      <dgm:prSet/>
      <dgm:spPr/>
      <dgm:t>
        <a:bodyPr/>
        <a:lstStyle/>
        <a:p>
          <a:endParaRPr lang="en-US"/>
        </a:p>
      </dgm:t>
    </dgm:pt>
    <dgm:pt modelId="{47A6A1EF-2068-4889-AB85-40D89063D9AF}" type="sibTrans" cxnId="{781740C7-BD1B-426F-BCBF-7735AF67B85B}">
      <dgm:prSet/>
      <dgm:spPr/>
      <dgm:t>
        <a:bodyPr/>
        <a:lstStyle/>
        <a:p>
          <a:endParaRPr lang="en-US"/>
        </a:p>
      </dgm:t>
    </dgm:pt>
    <dgm:pt modelId="{CE0C37AC-BB6A-434C-8686-74D70084EC06}">
      <dgm:prSet/>
      <dgm:spPr>
        <a:solidFill>
          <a:schemeClr val="bg1">
            <a:lumMod val="85000"/>
          </a:schemeClr>
        </a:solidFill>
      </dgm:spPr>
      <dgm:t>
        <a:bodyPr/>
        <a:lstStyle/>
        <a:p>
          <a:r>
            <a:rPr lang="en-US" b="0" i="0">
              <a:solidFill>
                <a:sysClr val="windowText" lastClr="000000"/>
              </a:solidFill>
            </a:rPr>
            <a:t>Clinical hours with preceptor, online patient SOAP notes through Typhon</a:t>
          </a:r>
          <a:endParaRPr lang="en-US">
            <a:solidFill>
              <a:sysClr val="windowText" lastClr="000000"/>
            </a:solidFill>
          </a:endParaRPr>
        </a:p>
      </dgm:t>
    </dgm:pt>
    <dgm:pt modelId="{DC166DAB-C0A5-4BF7-972B-F05D4AF975EB}" type="parTrans" cxnId="{CDBF0FF3-D344-4894-8AC2-F8197EDED895}">
      <dgm:prSet/>
      <dgm:spPr/>
      <dgm:t>
        <a:bodyPr/>
        <a:lstStyle/>
        <a:p>
          <a:endParaRPr lang="en-US"/>
        </a:p>
      </dgm:t>
    </dgm:pt>
    <dgm:pt modelId="{C4F9D151-C929-40B9-8D54-552D2388DD4D}" type="sibTrans" cxnId="{CDBF0FF3-D344-4894-8AC2-F8197EDED895}">
      <dgm:prSet/>
      <dgm:spPr/>
      <dgm:t>
        <a:bodyPr/>
        <a:lstStyle/>
        <a:p>
          <a:endParaRPr lang="en-US"/>
        </a:p>
      </dgm:t>
    </dgm:pt>
    <dgm:pt modelId="{9FEED350-57E9-43E1-9D98-3A31E703ACA4}">
      <dgm:prSet/>
      <dgm:spPr>
        <a:solidFill>
          <a:schemeClr val="bg1">
            <a:lumMod val="85000"/>
          </a:schemeClr>
        </a:solidFill>
      </dgm:spPr>
      <dgm:t>
        <a:bodyPr/>
        <a:lstStyle/>
        <a:p>
          <a:r>
            <a:rPr lang="en-US" b="0" i="0">
              <a:solidFill>
                <a:sysClr val="windowText" lastClr="000000"/>
              </a:solidFill>
            </a:rPr>
            <a:t>4 units enrolled=180 clinical hours (45 hours per unit)</a:t>
          </a:r>
          <a:endParaRPr lang="en-US">
            <a:solidFill>
              <a:sysClr val="windowText" lastClr="000000"/>
            </a:solidFill>
          </a:endParaRPr>
        </a:p>
      </dgm:t>
    </dgm:pt>
    <dgm:pt modelId="{9CF07830-6612-4BBF-BFD8-D8D4B7053C98}" type="parTrans" cxnId="{905F1E5B-A4BC-4603-BBB2-56E408F8988C}">
      <dgm:prSet/>
      <dgm:spPr/>
      <dgm:t>
        <a:bodyPr/>
        <a:lstStyle/>
        <a:p>
          <a:endParaRPr lang="en-US"/>
        </a:p>
      </dgm:t>
    </dgm:pt>
    <dgm:pt modelId="{37B33FB4-B611-4C2F-B823-5A351D97CDE6}" type="sibTrans" cxnId="{905F1E5B-A4BC-4603-BBB2-56E408F8988C}">
      <dgm:prSet/>
      <dgm:spPr/>
      <dgm:t>
        <a:bodyPr/>
        <a:lstStyle/>
        <a:p>
          <a:endParaRPr lang="en-US"/>
        </a:p>
      </dgm:t>
    </dgm:pt>
    <dgm:pt modelId="{5333E9FD-8681-4849-B416-FA8F60BD3F3D}">
      <dgm:prSet/>
      <dgm:spPr>
        <a:solidFill>
          <a:schemeClr val="bg1">
            <a:lumMod val="85000"/>
          </a:schemeClr>
        </a:solidFill>
      </dgm:spPr>
      <dgm:t>
        <a:bodyPr/>
        <a:lstStyle/>
        <a:p>
          <a:r>
            <a:rPr lang="en-US" b="0" i="0">
              <a:solidFill>
                <a:sysClr val="windowText" lastClr="000000"/>
              </a:solidFill>
            </a:rPr>
            <a:t>Approx 1-2 days per week (12 hours) of clinical expected </a:t>
          </a:r>
          <a:endParaRPr lang="en-US">
            <a:solidFill>
              <a:sysClr val="windowText" lastClr="000000"/>
            </a:solidFill>
          </a:endParaRPr>
        </a:p>
      </dgm:t>
    </dgm:pt>
    <dgm:pt modelId="{42BEE998-2B67-4E04-A145-87D9C8AFDC27}" type="parTrans" cxnId="{8A2B2A1E-06C1-4B41-BEF9-0AA3D94AFA7A}">
      <dgm:prSet/>
      <dgm:spPr/>
      <dgm:t>
        <a:bodyPr/>
        <a:lstStyle/>
        <a:p>
          <a:endParaRPr lang="en-US"/>
        </a:p>
      </dgm:t>
    </dgm:pt>
    <dgm:pt modelId="{1DDE0C09-6DBC-4F79-8570-D70F16E281B5}" type="sibTrans" cxnId="{8A2B2A1E-06C1-4B41-BEF9-0AA3D94AFA7A}">
      <dgm:prSet/>
      <dgm:spPr/>
      <dgm:t>
        <a:bodyPr/>
        <a:lstStyle/>
        <a:p>
          <a:endParaRPr lang="en-US"/>
        </a:p>
      </dgm:t>
    </dgm:pt>
    <dgm:pt modelId="{426476C3-5E85-8445-89DC-80D18D9D7E27}" type="pres">
      <dgm:prSet presAssocID="{F440D666-FAA2-45E2-B7A3-876044899072}" presName="linear" presStyleCnt="0">
        <dgm:presLayoutVars>
          <dgm:animLvl val="lvl"/>
          <dgm:resizeHandles val="exact"/>
        </dgm:presLayoutVars>
      </dgm:prSet>
      <dgm:spPr/>
    </dgm:pt>
    <dgm:pt modelId="{61C3BE2B-6E79-954B-B072-6814DB295C51}" type="pres">
      <dgm:prSet presAssocID="{752A9BAA-93BB-45FC-BCEE-3B867D87000A}" presName="parentText" presStyleLbl="node1" presStyleIdx="0" presStyleCnt="4">
        <dgm:presLayoutVars>
          <dgm:chMax val="0"/>
          <dgm:bulletEnabled val="1"/>
        </dgm:presLayoutVars>
      </dgm:prSet>
      <dgm:spPr/>
    </dgm:pt>
    <dgm:pt modelId="{437C823E-AE01-A84B-AB64-A6DF7A93FAC5}" type="pres">
      <dgm:prSet presAssocID="{47A6A1EF-2068-4889-AB85-40D89063D9AF}" presName="spacer" presStyleCnt="0"/>
      <dgm:spPr/>
    </dgm:pt>
    <dgm:pt modelId="{B0DC672A-5DB9-A841-9B23-2A16E6F23AC0}" type="pres">
      <dgm:prSet presAssocID="{CE0C37AC-BB6A-434C-8686-74D70084EC06}" presName="parentText" presStyleLbl="node1" presStyleIdx="1" presStyleCnt="4">
        <dgm:presLayoutVars>
          <dgm:chMax val="0"/>
          <dgm:bulletEnabled val="1"/>
        </dgm:presLayoutVars>
      </dgm:prSet>
      <dgm:spPr/>
    </dgm:pt>
    <dgm:pt modelId="{3E60264B-06F5-5446-A4BE-61B37592F449}" type="pres">
      <dgm:prSet presAssocID="{C4F9D151-C929-40B9-8D54-552D2388DD4D}" presName="spacer" presStyleCnt="0"/>
      <dgm:spPr/>
    </dgm:pt>
    <dgm:pt modelId="{3728209E-1F50-A84D-A9DB-BC0166C2476E}" type="pres">
      <dgm:prSet presAssocID="{9FEED350-57E9-43E1-9D98-3A31E703ACA4}" presName="parentText" presStyleLbl="node1" presStyleIdx="2" presStyleCnt="4">
        <dgm:presLayoutVars>
          <dgm:chMax val="0"/>
          <dgm:bulletEnabled val="1"/>
        </dgm:presLayoutVars>
      </dgm:prSet>
      <dgm:spPr/>
    </dgm:pt>
    <dgm:pt modelId="{5609FA6F-9209-B34A-B9EB-02169F95F1DA}" type="pres">
      <dgm:prSet presAssocID="{37B33FB4-B611-4C2F-B823-5A351D97CDE6}" presName="spacer" presStyleCnt="0"/>
      <dgm:spPr/>
    </dgm:pt>
    <dgm:pt modelId="{7870B945-622A-604F-BF37-BD0A97973865}" type="pres">
      <dgm:prSet presAssocID="{5333E9FD-8681-4849-B416-FA8F60BD3F3D}" presName="parentText" presStyleLbl="node1" presStyleIdx="3" presStyleCnt="4" custLinFactY="9304" custLinFactNeighborX="-22970" custLinFactNeighborY="100000">
        <dgm:presLayoutVars>
          <dgm:chMax val="0"/>
          <dgm:bulletEnabled val="1"/>
        </dgm:presLayoutVars>
      </dgm:prSet>
      <dgm:spPr/>
    </dgm:pt>
  </dgm:ptLst>
  <dgm:cxnLst>
    <dgm:cxn modelId="{97A91703-E747-964E-9786-2385BDFEE0DB}" type="presOf" srcId="{752A9BAA-93BB-45FC-BCEE-3B867D87000A}" destId="{61C3BE2B-6E79-954B-B072-6814DB295C51}" srcOrd="0" destOrd="0" presId="urn:microsoft.com/office/officeart/2005/8/layout/vList2"/>
    <dgm:cxn modelId="{4B7AFA17-3C46-274D-984C-1B308080DF49}" type="presOf" srcId="{CE0C37AC-BB6A-434C-8686-74D70084EC06}" destId="{B0DC672A-5DB9-A841-9B23-2A16E6F23AC0}" srcOrd="0" destOrd="0" presId="urn:microsoft.com/office/officeart/2005/8/layout/vList2"/>
    <dgm:cxn modelId="{8A2B2A1E-06C1-4B41-BEF9-0AA3D94AFA7A}" srcId="{F440D666-FAA2-45E2-B7A3-876044899072}" destId="{5333E9FD-8681-4849-B416-FA8F60BD3F3D}" srcOrd="3" destOrd="0" parTransId="{42BEE998-2B67-4E04-A145-87D9C8AFDC27}" sibTransId="{1DDE0C09-6DBC-4F79-8570-D70F16E281B5}"/>
    <dgm:cxn modelId="{905F1E5B-A4BC-4603-BBB2-56E408F8988C}" srcId="{F440D666-FAA2-45E2-B7A3-876044899072}" destId="{9FEED350-57E9-43E1-9D98-3A31E703ACA4}" srcOrd="2" destOrd="0" parTransId="{9CF07830-6612-4BBF-BFD8-D8D4B7053C98}" sibTransId="{37B33FB4-B611-4C2F-B823-5A351D97CDE6}"/>
    <dgm:cxn modelId="{5F69C87A-102D-BE49-9F72-A96FF7D85E1C}" type="presOf" srcId="{F440D666-FAA2-45E2-B7A3-876044899072}" destId="{426476C3-5E85-8445-89DC-80D18D9D7E27}" srcOrd="0" destOrd="0" presId="urn:microsoft.com/office/officeart/2005/8/layout/vList2"/>
    <dgm:cxn modelId="{670F9FAA-533C-0D45-BE87-6D52ED7521BE}" type="presOf" srcId="{9FEED350-57E9-43E1-9D98-3A31E703ACA4}" destId="{3728209E-1F50-A84D-A9DB-BC0166C2476E}" srcOrd="0" destOrd="0" presId="urn:microsoft.com/office/officeart/2005/8/layout/vList2"/>
    <dgm:cxn modelId="{781740C7-BD1B-426F-BCBF-7735AF67B85B}" srcId="{F440D666-FAA2-45E2-B7A3-876044899072}" destId="{752A9BAA-93BB-45FC-BCEE-3B867D87000A}" srcOrd="0" destOrd="0" parTransId="{658C562B-BC69-4AD1-8039-B95281BD1F19}" sibTransId="{47A6A1EF-2068-4889-AB85-40D89063D9AF}"/>
    <dgm:cxn modelId="{CDBF0FF3-D344-4894-8AC2-F8197EDED895}" srcId="{F440D666-FAA2-45E2-B7A3-876044899072}" destId="{CE0C37AC-BB6A-434C-8686-74D70084EC06}" srcOrd="1" destOrd="0" parTransId="{DC166DAB-C0A5-4BF7-972B-F05D4AF975EB}" sibTransId="{C4F9D151-C929-40B9-8D54-552D2388DD4D}"/>
    <dgm:cxn modelId="{7EEA23F3-EA93-EC4D-B09D-C8FF563CF43C}" type="presOf" srcId="{5333E9FD-8681-4849-B416-FA8F60BD3F3D}" destId="{7870B945-622A-604F-BF37-BD0A97973865}" srcOrd="0" destOrd="0" presId="urn:microsoft.com/office/officeart/2005/8/layout/vList2"/>
    <dgm:cxn modelId="{52922F42-291F-AA48-BE6C-0E3AA83A2B8F}" type="presParOf" srcId="{426476C3-5E85-8445-89DC-80D18D9D7E27}" destId="{61C3BE2B-6E79-954B-B072-6814DB295C51}" srcOrd="0" destOrd="0" presId="urn:microsoft.com/office/officeart/2005/8/layout/vList2"/>
    <dgm:cxn modelId="{987FE435-5AC1-7849-A44A-493E02679788}" type="presParOf" srcId="{426476C3-5E85-8445-89DC-80D18D9D7E27}" destId="{437C823E-AE01-A84B-AB64-A6DF7A93FAC5}" srcOrd="1" destOrd="0" presId="urn:microsoft.com/office/officeart/2005/8/layout/vList2"/>
    <dgm:cxn modelId="{C4EA40F6-9526-214D-A20F-27B9D790C80A}" type="presParOf" srcId="{426476C3-5E85-8445-89DC-80D18D9D7E27}" destId="{B0DC672A-5DB9-A841-9B23-2A16E6F23AC0}" srcOrd="2" destOrd="0" presId="urn:microsoft.com/office/officeart/2005/8/layout/vList2"/>
    <dgm:cxn modelId="{EB217D81-F948-5847-9F6C-C0CF68524D26}" type="presParOf" srcId="{426476C3-5E85-8445-89DC-80D18D9D7E27}" destId="{3E60264B-06F5-5446-A4BE-61B37592F449}" srcOrd="3" destOrd="0" presId="urn:microsoft.com/office/officeart/2005/8/layout/vList2"/>
    <dgm:cxn modelId="{D0D98CBE-5729-1D46-B11E-D753128F37E6}" type="presParOf" srcId="{426476C3-5E85-8445-89DC-80D18D9D7E27}" destId="{3728209E-1F50-A84D-A9DB-BC0166C2476E}" srcOrd="4" destOrd="0" presId="urn:microsoft.com/office/officeart/2005/8/layout/vList2"/>
    <dgm:cxn modelId="{CC108892-B96B-AB43-9867-697B61B0CDCE}" type="presParOf" srcId="{426476C3-5E85-8445-89DC-80D18D9D7E27}" destId="{5609FA6F-9209-B34A-B9EB-02169F95F1DA}" srcOrd="5" destOrd="0" presId="urn:microsoft.com/office/officeart/2005/8/layout/vList2"/>
    <dgm:cxn modelId="{D27C902B-FF2B-AF4B-ADAF-90CDF5DC4330}" type="presParOf" srcId="{426476C3-5E85-8445-89DC-80D18D9D7E27}" destId="{7870B945-622A-604F-BF37-BD0A97973865}"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F7574-8559-48BB-84C0-5092383896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6D9F06-0683-4FDB-90FC-A41088358A35}">
      <dgm:prSet custT="1"/>
      <dgm:spPr>
        <a:solidFill>
          <a:schemeClr val="bg1">
            <a:lumMod val="85000"/>
          </a:schemeClr>
        </a:solidFill>
      </dgm:spPr>
      <dgm:t>
        <a:bodyPr/>
        <a:lstStyle/>
        <a:p>
          <a:r>
            <a:rPr lang="en-US" sz="2400" b="1" dirty="0">
              <a:solidFill>
                <a:sysClr val="windowText" lastClr="000000"/>
              </a:solidFill>
            </a:rPr>
            <a:t>Total Program Clinical Requirements: 540 Clinical Hours of Direct Patient Care</a:t>
          </a:r>
          <a:endParaRPr lang="en-US" sz="2400" dirty="0">
            <a:solidFill>
              <a:sysClr val="windowText" lastClr="000000"/>
            </a:solidFill>
          </a:endParaRPr>
        </a:p>
      </dgm:t>
    </dgm:pt>
    <dgm:pt modelId="{22A0637D-5E50-4E05-B613-06601DAF467A}" type="parTrans" cxnId="{DEEA70C6-E01F-4CDE-855A-5D51C92078EC}">
      <dgm:prSet/>
      <dgm:spPr/>
      <dgm:t>
        <a:bodyPr/>
        <a:lstStyle/>
        <a:p>
          <a:endParaRPr lang="en-US" sz="2400">
            <a:solidFill>
              <a:schemeClr val="bg1"/>
            </a:solidFill>
          </a:endParaRPr>
        </a:p>
      </dgm:t>
    </dgm:pt>
    <dgm:pt modelId="{4EE1F97C-3653-44E6-8BDD-57A026B03AC1}" type="sibTrans" cxnId="{DEEA70C6-E01F-4CDE-855A-5D51C92078EC}">
      <dgm:prSet/>
      <dgm:spPr/>
      <dgm:t>
        <a:bodyPr/>
        <a:lstStyle/>
        <a:p>
          <a:endParaRPr lang="en-US" sz="2400">
            <a:solidFill>
              <a:schemeClr val="bg1"/>
            </a:solidFill>
          </a:endParaRPr>
        </a:p>
      </dgm:t>
    </dgm:pt>
    <dgm:pt modelId="{B8A88A47-BEAB-4DC7-B30E-7807B73D2F61}">
      <dgm:prSet custT="1"/>
      <dgm:spPr>
        <a:solidFill>
          <a:schemeClr val="bg1">
            <a:lumMod val="85000"/>
          </a:schemeClr>
        </a:solidFill>
      </dgm:spPr>
      <dgm:t>
        <a:bodyPr/>
        <a:lstStyle/>
        <a:p>
          <a:r>
            <a:rPr lang="en-US" sz="2400" b="1">
              <a:solidFill>
                <a:sysClr val="windowText" lastClr="000000"/>
              </a:solidFill>
            </a:rPr>
            <a:t>400 Hours of Primary Care (Must include older adults)</a:t>
          </a:r>
          <a:endParaRPr lang="en-US" sz="2400">
            <a:solidFill>
              <a:sysClr val="windowText" lastClr="000000"/>
            </a:solidFill>
          </a:endParaRPr>
        </a:p>
      </dgm:t>
    </dgm:pt>
    <dgm:pt modelId="{74955B03-6ACA-409A-B8BA-6C24EFB76B51}" type="parTrans" cxnId="{13FCBC4B-49D3-4CC2-8F94-220B18F26A77}">
      <dgm:prSet/>
      <dgm:spPr/>
      <dgm:t>
        <a:bodyPr/>
        <a:lstStyle/>
        <a:p>
          <a:endParaRPr lang="en-US" sz="2400">
            <a:solidFill>
              <a:schemeClr val="bg1"/>
            </a:solidFill>
          </a:endParaRPr>
        </a:p>
      </dgm:t>
    </dgm:pt>
    <dgm:pt modelId="{35092413-52A2-4E29-B2EE-C96A544813A6}" type="sibTrans" cxnId="{13FCBC4B-49D3-4CC2-8F94-220B18F26A77}">
      <dgm:prSet/>
      <dgm:spPr/>
      <dgm:t>
        <a:bodyPr/>
        <a:lstStyle/>
        <a:p>
          <a:endParaRPr lang="en-US" sz="2400">
            <a:solidFill>
              <a:schemeClr val="bg1"/>
            </a:solidFill>
          </a:endParaRPr>
        </a:p>
      </dgm:t>
    </dgm:pt>
    <dgm:pt modelId="{69B70E2F-9B5E-449D-A7AE-7120D5CACB5E}">
      <dgm:prSet custT="1"/>
      <dgm:spPr>
        <a:solidFill>
          <a:schemeClr val="bg1">
            <a:lumMod val="85000"/>
          </a:schemeClr>
        </a:solidFill>
      </dgm:spPr>
      <dgm:t>
        <a:bodyPr/>
        <a:lstStyle/>
        <a:p>
          <a:r>
            <a:rPr lang="en-US" sz="2400" b="1">
              <a:solidFill>
                <a:sysClr val="windowText" lastClr="000000"/>
              </a:solidFill>
            </a:rPr>
            <a:t>92 Hours seeing Pediatric Patients (infant-21 years old)</a:t>
          </a:r>
          <a:endParaRPr lang="en-US" sz="2400">
            <a:solidFill>
              <a:sysClr val="windowText" lastClr="000000"/>
            </a:solidFill>
          </a:endParaRPr>
        </a:p>
      </dgm:t>
    </dgm:pt>
    <dgm:pt modelId="{438F1D12-5BE1-46F4-A4F5-5D9E2265E492}" type="parTrans" cxnId="{8DF4C483-A6CC-4201-A268-C9518DAFD840}">
      <dgm:prSet/>
      <dgm:spPr/>
      <dgm:t>
        <a:bodyPr/>
        <a:lstStyle/>
        <a:p>
          <a:endParaRPr lang="en-US" sz="2400">
            <a:solidFill>
              <a:schemeClr val="bg1"/>
            </a:solidFill>
          </a:endParaRPr>
        </a:p>
      </dgm:t>
    </dgm:pt>
    <dgm:pt modelId="{A6B027DD-10A1-4D75-9F7D-D31B888C228B}" type="sibTrans" cxnId="{8DF4C483-A6CC-4201-A268-C9518DAFD840}">
      <dgm:prSet/>
      <dgm:spPr/>
      <dgm:t>
        <a:bodyPr/>
        <a:lstStyle/>
        <a:p>
          <a:endParaRPr lang="en-US" sz="2400">
            <a:solidFill>
              <a:schemeClr val="bg1"/>
            </a:solidFill>
          </a:endParaRPr>
        </a:p>
      </dgm:t>
    </dgm:pt>
    <dgm:pt modelId="{7B1FBAF5-6BCF-4645-9610-9A3DFF739A65}">
      <dgm:prSet custT="1"/>
      <dgm:spPr>
        <a:solidFill>
          <a:schemeClr val="bg1">
            <a:lumMod val="85000"/>
          </a:schemeClr>
        </a:solidFill>
      </dgm:spPr>
      <dgm:t>
        <a:bodyPr/>
        <a:lstStyle/>
        <a:p>
          <a:r>
            <a:rPr lang="en-US" sz="2400" b="1">
              <a:solidFill>
                <a:sysClr val="windowText" lastClr="000000"/>
              </a:solidFill>
            </a:rPr>
            <a:t>48 Hours seeing Women's Health Patients (8 hours must be OB related)</a:t>
          </a:r>
          <a:endParaRPr lang="en-US" sz="2400">
            <a:solidFill>
              <a:sysClr val="windowText" lastClr="000000"/>
            </a:solidFill>
          </a:endParaRPr>
        </a:p>
      </dgm:t>
    </dgm:pt>
    <dgm:pt modelId="{CF07A494-F902-4714-8599-8FB82DC55DF6}" type="parTrans" cxnId="{E173DF28-2581-46FA-8FD3-00C80FC6EC25}">
      <dgm:prSet/>
      <dgm:spPr/>
      <dgm:t>
        <a:bodyPr/>
        <a:lstStyle/>
        <a:p>
          <a:endParaRPr lang="en-US" sz="2400">
            <a:solidFill>
              <a:schemeClr val="bg1"/>
            </a:solidFill>
          </a:endParaRPr>
        </a:p>
      </dgm:t>
    </dgm:pt>
    <dgm:pt modelId="{25068F7B-64E1-4FAC-A49F-19A62EA66FD3}" type="sibTrans" cxnId="{E173DF28-2581-46FA-8FD3-00C80FC6EC25}">
      <dgm:prSet/>
      <dgm:spPr/>
      <dgm:t>
        <a:bodyPr/>
        <a:lstStyle/>
        <a:p>
          <a:endParaRPr lang="en-US" sz="2400">
            <a:solidFill>
              <a:schemeClr val="bg1"/>
            </a:solidFill>
          </a:endParaRPr>
        </a:p>
      </dgm:t>
    </dgm:pt>
    <dgm:pt modelId="{35E485D0-81FF-462D-B3A3-0C6FF8CB6008}">
      <dgm:prSet custT="1"/>
      <dgm:spPr>
        <a:solidFill>
          <a:schemeClr val="bg1">
            <a:lumMod val="85000"/>
          </a:schemeClr>
        </a:solidFill>
      </dgm:spPr>
      <dgm:t>
        <a:bodyPr/>
        <a:lstStyle/>
        <a:p>
          <a:r>
            <a:rPr lang="en-US" sz="2400" b="1">
              <a:solidFill>
                <a:sysClr val="windowText" lastClr="000000"/>
              </a:solidFill>
            </a:rPr>
            <a:t>*No more than 100 hours in specialty practice</a:t>
          </a:r>
          <a:endParaRPr lang="en-US" sz="2400">
            <a:solidFill>
              <a:sysClr val="windowText" lastClr="000000"/>
            </a:solidFill>
          </a:endParaRPr>
        </a:p>
      </dgm:t>
    </dgm:pt>
    <dgm:pt modelId="{374BA581-8CF3-4187-BDD3-B6045AB9FABF}" type="parTrans" cxnId="{AC7F6860-4C66-4912-9029-5139AC86AB51}">
      <dgm:prSet/>
      <dgm:spPr/>
      <dgm:t>
        <a:bodyPr/>
        <a:lstStyle/>
        <a:p>
          <a:endParaRPr lang="en-US" sz="2400">
            <a:solidFill>
              <a:schemeClr val="bg1"/>
            </a:solidFill>
          </a:endParaRPr>
        </a:p>
      </dgm:t>
    </dgm:pt>
    <dgm:pt modelId="{516DE94F-31AF-46DB-AC8F-612888AB8FD2}" type="sibTrans" cxnId="{AC7F6860-4C66-4912-9029-5139AC86AB51}">
      <dgm:prSet/>
      <dgm:spPr/>
      <dgm:t>
        <a:bodyPr/>
        <a:lstStyle/>
        <a:p>
          <a:endParaRPr lang="en-US" sz="2400">
            <a:solidFill>
              <a:schemeClr val="bg1"/>
            </a:solidFill>
          </a:endParaRPr>
        </a:p>
      </dgm:t>
    </dgm:pt>
    <dgm:pt modelId="{4559B52B-C629-45E3-AB1A-F35928575819}">
      <dgm:prSet custT="1"/>
      <dgm:spPr>
        <a:solidFill>
          <a:schemeClr val="bg1">
            <a:lumMod val="85000"/>
          </a:schemeClr>
        </a:solidFill>
      </dgm:spPr>
      <dgm:t>
        <a:bodyPr/>
        <a:lstStyle/>
        <a:p>
          <a:r>
            <a:rPr lang="en-US" sz="2400" b="1">
              <a:solidFill>
                <a:sysClr val="windowText" lastClr="000000"/>
              </a:solidFill>
            </a:rPr>
            <a:t>*Urgent care counts towards any of these categories</a:t>
          </a:r>
          <a:endParaRPr lang="en-US" sz="2400">
            <a:solidFill>
              <a:sysClr val="windowText" lastClr="000000"/>
            </a:solidFill>
          </a:endParaRPr>
        </a:p>
      </dgm:t>
    </dgm:pt>
    <dgm:pt modelId="{6E9E7133-940E-4A59-9881-FFFC27920C39}" type="parTrans" cxnId="{34457C51-1559-4929-9D2E-3D5A110D2391}">
      <dgm:prSet/>
      <dgm:spPr/>
      <dgm:t>
        <a:bodyPr/>
        <a:lstStyle/>
        <a:p>
          <a:endParaRPr lang="en-US" sz="2400">
            <a:solidFill>
              <a:schemeClr val="bg1"/>
            </a:solidFill>
          </a:endParaRPr>
        </a:p>
      </dgm:t>
    </dgm:pt>
    <dgm:pt modelId="{E505D9C3-22EF-43EA-B7F2-D3E50F976C8C}" type="sibTrans" cxnId="{34457C51-1559-4929-9D2E-3D5A110D2391}">
      <dgm:prSet/>
      <dgm:spPr/>
      <dgm:t>
        <a:bodyPr/>
        <a:lstStyle/>
        <a:p>
          <a:endParaRPr lang="en-US" sz="2400">
            <a:solidFill>
              <a:schemeClr val="bg1"/>
            </a:solidFill>
          </a:endParaRPr>
        </a:p>
      </dgm:t>
    </dgm:pt>
    <dgm:pt modelId="{0FA95455-AC9C-4334-9600-4D9547BB4E95}">
      <dgm:prSet custT="1"/>
      <dgm:spPr>
        <a:solidFill>
          <a:schemeClr val="bg1">
            <a:lumMod val="85000"/>
          </a:schemeClr>
        </a:solidFill>
      </dgm:spPr>
      <dgm:t>
        <a:bodyPr/>
        <a:lstStyle/>
        <a:p>
          <a:r>
            <a:rPr lang="en-US" sz="2400" b="1">
              <a:solidFill>
                <a:sysClr val="windowText" lastClr="000000"/>
              </a:solidFill>
            </a:rPr>
            <a:t>*You can stay in primary care to complete all of these hours if you see these type of patients </a:t>
          </a:r>
          <a:endParaRPr lang="en-US" sz="2400">
            <a:solidFill>
              <a:sysClr val="windowText" lastClr="000000"/>
            </a:solidFill>
          </a:endParaRPr>
        </a:p>
      </dgm:t>
    </dgm:pt>
    <dgm:pt modelId="{4A9270E2-BCD1-4830-BDEF-2F6F0D5EEC64}" type="parTrans" cxnId="{8E6575FD-BC0A-4F36-AB4D-D21CB2D7D220}">
      <dgm:prSet/>
      <dgm:spPr/>
      <dgm:t>
        <a:bodyPr/>
        <a:lstStyle/>
        <a:p>
          <a:endParaRPr lang="en-US" sz="2400">
            <a:solidFill>
              <a:schemeClr val="bg1"/>
            </a:solidFill>
          </a:endParaRPr>
        </a:p>
      </dgm:t>
    </dgm:pt>
    <dgm:pt modelId="{5CD30F76-9170-41F7-81F5-416EC20B5904}" type="sibTrans" cxnId="{8E6575FD-BC0A-4F36-AB4D-D21CB2D7D220}">
      <dgm:prSet/>
      <dgm:spPr/>
      <dgm:t>
        <a:bodyPr/>
        <a:lstStyle/>
        <a:p>
          <a:endParaRPr lang="en-US" sz="2400">
            <a:solidFill>
              <a:schemeClr val="bg1"/>
            </a:solidFill>
          </a:endParaRPr>
        </a:p>
      </dgm:t>
    </dgm:pt>
    <dgm:pt modelId="{55D58673-01A7-1142-A6CE-8274FCD844E2}" type="pres">
      <dgm:prSet presAssocID="{43BF7574-8559-48BB-84C0-50923838965D}" presName="linear" presStyleCnt="0">
        <dgm:presLayoutVars>
          <dgm:animLvl val="lvl"/>
          <dgm:resizeHandles val="exact"/>
        </dgm:presLayoutVars>
      </dgm:prSet>
      <dgm:spPr/>
    </dgm:pt>
    <dgm:pt modelId="{890456B5-C41F-2A48-85D4-01CC03EB8FDF}" type="pres">
      <dgm:prSet presAssocID="{706D9F06-0683-4FDB-90FC-A41088358A35}" presName="parentText" presStyleLbl="node1" presStyleIdx="0" presStyleCnt="7">
        <dgm:presLayoutVars>
          <dgm:chMax val="0"/>
          <dgm:bulletEnabled val="1"/>
        </dgm:presLayoutVars>
      </dgm:prSet>
      <dgm:spPr/>
    </dgm:pt>
    <dgm:pt modelId="{BFBBA0FB-7BB7-8043-AA06-3180CFA3943F}" type="pres">
      <dgm:prSet presAssocID="{4EE1F97C-3653-44E6-8BDD-57A026B03AC1}" presName="spacer" presStyleCnt="0"/>
      <dgm:spPr/>
    </dgm:pt>
    <dgm:pt modelId="{7E8E32C3-CD63-4B44-ADC9-4C8A81F1700B}" type="pres">
      <dgm:prSet presAssocID="{B8A88A47-BEAB-4DC7-B30E-7807B73D2F61}" presName="parentText" presStyleLbl="node1" presStyleIdx="1" presStyleCnt="7">
        <dgm:presLayoutVars>
          <dgm:chMax val="0"/>
          <dgm:bulletEnabled val="1"/>
        </dgm:presLayoutVars>
      </dgm:prSet>
      <dgm:spPr/>
    </dgm:pt>
    <dgm:pt modelId="{63590218-323A-054A-BC3C-B8FF89034A52}" type="pres">
      <dgm:prSet presAssocID="{35092413-52A2-4E29-B2EE-C96A544813A6}" presName="spacer" presStyleCnt="0"/>
      <dgm:spPr/>
    </dgm:pt>
    <dgm:pt modelId="{0E9037EC-B6C3-2640-A836-FE8C2239FA5B}" type="pres">
      <dgm:prSet presAssocID="{69B70E2F-9B5E-449D-A7AE-7120D5CACB5E}" presName="parentText" presStyleLbl="node1" presStyleIdx="2" presStyleCnt="7">
        <dgm:presLayoutVars>
          <dgm:chMax val="0"/>
          <dgm:bulletEnabled val="1"/>
        </dgm:presLayoutVars>
      </dgm:prSet>
      <dgm:spPr/>
    </dgm:pt>
    <dgm:pt modelId="{DB5DE973-6956-EE4B-AFD4-496615465BC7}" type="pres">
      <dgm:prSet presAssocID="{A6B027DD-10A1-4D75-9F7D-D31B888C228B}" presName="spacer" presStyleCnt="0"/>
      <dgm:spPr/>
    </dgm:pt>
    <dgm:pt modelId="{81BE01EE-7853-204A-BB4E-E1AE6DB5CDA3}" type="pres">
      <dgm:prSet presAssocID="{7B1FBAF5-6BCF-4645-9610-9A3DFF739A65}" presName="parentText" presStyleLbl="node1" presStyleIdx="3" presStyleCnt="7">
        <dgm:presLayoutVars>
          <dgm:chMax val="0"/>
          <dgm:bulletEnabled val="1"/>
        </dgm:presLayoutVars>
      </dgm:prSet>
      <dgm:spPr/>
    </dgm:pt>
    <dgm:pt modelId="{818448E1-1BC0-3F47-9B74-1DC751BBB519}" type="pres">
      <dgm:prSet presAssocID="{25068F7B-64E1-4FAC-A49F-19A62EA66FD3}" presName="spacer" presStyleCnt="0"/>
      <dgm:spPr/>
    </dgm:pt>
    <dgm:pt modelId="{2B05444C-AA25-9B48-9F0E-CAAFAA380B1D}" type="pres">
      <dgm:prSet presAssocID="{35E485D0-81FF-462D-B3A3-0C6FF8CB6008}" presName="parentText" presStyleLbl="node1" presStyleIdx="4" presStyleCnt="7">
        <dgm:presLayoutVars>
          <dgm:chMax val="0"/>
          <dgm:bulletEnabled val="1"/>
        </dgm:presLayoutVars>
      </dgm:prSet>
      <dgm:spPr/>
    </dgm:pt>
    <dgm:pt modelId="{1602F61E-E3C6-9742-B5F7-70A34F70E547}" type="pres">
      <dgm:prSet presAssocID="{516DE94F-31AF-46DB-AC8F-612888AB8FD2}" presName="spacer" presStyleCnt="0"/>
      <dgm:spPr/>
    </dgm:pt>
    <dgm:pt modelId="{57B38784-EB4E-234F-A085-8FEC7E523D19}" type="pres">
      <dgm:prSet presAssocID="{4559B52B-C629-45E3-AB1A-F35928575819}" presName="parentText" presStyleLbl="node1" presStyleIdx="5" presStyleCnt="7">
        <dgm:presLayoutVars>
          <dgm:chMax val="0"/>
          <dgm:bulletEnabled val="1"/>
        </dgm:presLayoutVars>
      </dgm:prSet>
      <dgm:spPr/>
    </dgm:pt>
    <dgm:pt modelId="{3C385BFF-FB52-E149-992A-D1F35CC70186}" type="pres">
      <dgm:prSet presAssocID="{E505D9C3-22EF-43EA-B7F2-D3E50F976C8C}" presName="spacer" presStyleCnt="0"/>
      <dgm:spPr/>
    </dgm:pt>
    <dgm:pt modelId="{95C194C0-7D0A-3545-994B-409AEEBDC24A}" type="pres">
      <dgm:prSet presAssocID="{0FA95455-AC9C-4334-9600-4D9547BB4E95}" presName="parentText" presStyleLbl="node1" presStyleIdx="6" presStyleCnt="7">
        <dgm:presLayoutVars>
          <dgm:chMax val="0"/>
          <dgm:bulletEnabled val="1"/>
        </dgm:presLayoutVars>
      </dgm:prSet>
      <dgm:spPr/>
    </dgm:pt>
  </dgm:ptLst>
  <dgm:cxnLst>
    <dgm:cxn modelId="{26AF0614-FB3A-C648-8488-CF66315B264D}" type="presOf" srcId="{0FA95455-AC9C-4334-9600-4D9547BB4E95}" destId="{95C194C0-7D0A-3545-994B-409AEEBDC24A}" srcOrd="0" destOrd="0" presId="urn:microsoft.com/office/officeart/2005/8/layout/vList2"/>
    <dgm:cxn modelId="{E173DF28-2581-46FA-8FD3-00C80FC6EC25}" srcId="{43BF7574-8559-48BB-84C0-50923838965D}" destId="{7B1FBAF5-6BCF-4645-9610-9A3DFF739A65}" srcOrd="3" destOrd="0" parTransId="{CF07A494-F902-4714-8599-8FB82DC55DF6}" sibTransId="{25068F7B-64E1-4FAC-A49F-19A62EA66FD3}"/>
    <dgm:cxn modelId="{E73FEC31-249E-7444-A072-08ED6929B578}" type="presOf" srcId="{43BF7574-8559-48BB-84C0-50923838965D}" destId="{55D58673-01A7-1142-A6CE-8274FCD844E2}" srcOrd="0" destOrd="0" presId="urn:microsoft.com/office/officeart/2005/8/layout/vList2"/>
    <dgm:cxn modelId="{13FCBC4B-49D3-4CC2-8F94-220B18F26A77}" srcId="{43BF7574-8559-48BB-84C0-50923838965D}" destId="{B8A88A47-BEAB-4DC7-B30E-7807B73D2F61}" srcOrd="1" destOrd="0" parTransId="{74955B03-6ACA-409A-B8BA-6C24EFB76B51}" sibTransId="{35092413-52A2-4E29-B2EE-C96A544813A6}"/>
    <dgm:cxn modelId="{34457C51-1559-4929-9D2E-3D5A110D2391}" srcId="{43BF7574-8559-48BB-84C0-50923838965D}" destId="{4559B52B-C629-45E3-AB1A-F35928575819}" srcOrd="5" destOrd="0" parTransId="{6E9E7133-940E-4A59-9881-FFFC27920C39}" sibTransId="{E505D9C3-22EF-43EA-B7F2-D3E50F976C8C}"/>
    <dgm:cxn modelId="{B26C315B-69EA-154E-B319-7B6DA214E5F5}" type="presOf" srcId="{69B70E2F-9B5E-449D-A7AE-7120D5CACB5E}" destId="{0E9037EC-B6C3-2640-A836-FE8C2239FA5B}" srcOrd="0" destOrd="0" presId="urn:microsoft.com/office/officeart/2005/8/layout/vList2"/>
    <dgm:cxn modelId="{AC7F6860-4C66-4912-9029-5139AC86AB51}" srcId="{43BF7574-8559-48BB-84C0-50923838965D}" destId="{35E485D0-81FF-462D-B3A3-0C6FF8CB6008}" srcOrd="4" destOrd="0" parTransId="{374BA581-8CF3-4187-BDD3-B6045AB9FABF}" sibTransId="{516DE94F-31AF-46DB-AC8F-612888AB8FD2}"/>
    <dgm:cxn modelId="{B6ED3B7E-EC40-2443-9E24-E4B59B3F133D}" type="presOf" srcId="{7B1FBAF5-6BCF-4645-9610-9A3DFF739A65}" destId="{81BE01EE-7853-204A-BB4E-E1AE6DB5CDA3}" srcOrd="0" destOrd="0" presId="urn:microsoft.com/office/officeart/2005/8/layout/vList2"/>
    <dgm:cxn modelId="{8DF4C483-A6CC-4201-A268-C9518DAFD840}" srcId="{43BF7574-8559-48BB-84C0-50923838965D}" destId="{69B70E2F-9B5E-449D-A7AE-7120D5CACB5E}" srcOrd="2" destOrd="0" parTransId="{438F1D12-5BE1-46F4-A4F5-5D9E2265E492}" sibTransId="{A6B027DD-10A1-4D75-9F7D-D31B888C228B}"/>
    <dgm:cxn modelId="{6E474495-6123-9B46-BEBB-C6B54C46585F}" type="presOf" srcId="{B8A88A47-BEAB-4DC7-B30E-7807B73D2F61}" destId="{7E8E32C3-CD63-4B44-ADC9-4C8A81F1700B}" srcOrd="0" destOrd="0" presId="urn:microsoft.com/office/officeart/2005/8/layout/vList2"/>
    <dgm:cxn modelId="{054ACEA5-229C-E04B-8A9F-4F55BF86A1F1}" type="presOf" srcId="{4559B52B-C629-45E3-AB1A-F35928575819}" destId="{57B38784-EB4E-234F-A085-8FEC7E523D19}" srcOrd="0" destOrd="0" presId="urn:microsoft.com/office/officeart/2005/8/layout/vList2"/>
    <dgm:cxn modelId="{DEEA70C6-E01F-4CDE-855A-5D51C92078EC}" srcId="{43BF7574-8559-48BB-84C0-50923838965D}" destId="{706D9F06-0683-4FDB-90FC-A41088358A35}" srcOrd="0" destOrd="0" parTransId="{22A0637D-5E50-4E05-B613-06601DAF467A}" sibTransId="{4EE1F97C-3653-44E6-8BDD-57A026B03AC1}"/>
    <dgm:cxn modelId="{020D0AD0-9314-114D-8966-B8EA43D37663}" type="presOf" srcId="{35E485D0-81FF-462D-B3A3-0C6FF8CB6008}" destId="{2B05444C-AA25-9B48-9F0E-CAAFAA380B1D}" srcOrd="0" destOrd="0" presId="urn:microsoft.com/office/officeart/2005/8/layout/vList2"/>
    <dgm:cxn modelId="{CBD171ED-90BD-0143-B034-635E323354FB}" type="presOf" srcId="{706D9F06-0683-4FDB-90FC-A41088358A35}" destId="{890456B5-C41F-2A48-85D4-01CC03EB8FDF}" srcOrd="0" destOrd="0" presId="urn:microsoft.com/office/officeart/2005/8/layout/vList2"/>
    <dgm:cxn modelId="{8E6575FD-BC0A-4F36-AB4D-D21CB2D7D220}" srcId="{43BF7574-8559-48BB-84C0-50923838965D}" destId="{0FA95455-AC9C-4334-9600-4D9547BB4E95}" srcOrd="6" destOrd="0" parTransId="{4A9270E2-BCD1-4830-BDEF-2F6F0D5EEC64}" sibTransId="{5CD30F76-9170-41F7-81F5-416EC20B5904}"/>
    <dgm:cxn modelId="{6A3184FF-B1FC-F940-9DF3-618BBC7294AA}" type="presParOf" srcId="{55D58673-01A7-1142-A6CE-8274FCD844E2}" destId="{890456B5-C41F-2A48-85D4-01CC03EB8FDF}" srcOrd="0" destOrd="0" presId="urn:microsoft.com/office/officeart/2005/8/layout/vList2"/>
    <dgm:cxn modelId="{98338428-6C05-F342-8B43-A612ED379D7F}" type="presParOf" srcId="{55D58673-01A7-1142-A6CE-8274FCD844E2}" destId="{BFBBA0FB-7BB7-8043-AA06-3180CFA3943F}" srcOrd="1" destOrd="0" presId="urn:microsoft.com/office/officeart/2005/8/layout/vList2"/>
    <dgm:cxn modelId="{B5BC9B50-9AE6-594D-BA2A-AAB4D150EB79}" type="presParOf" srcId="{55D58673-01A7-1142-A6CE-8274FCD844E2}" destId="{7E8E32C3-CD63-4B44-ADC9-4C8A81F1700B}" srcOrd="2" destOrd="0" presId="urn:microsoft.com/office/officeart/2005/8/layout/vList2"/>
    <dgm:cxn modelId="{B8B189FD-E5FA-484E-ADB0-29E14C6805C1}" type="presParOf" srcId="{55D58673-01A7-1142-A6CE-8274FCD844E2}" destId="{63590218-323A-054A-BC3C-B8FF89034A52}" srcOrd="3" destOrd="0" presId="urn:microsoft.com/office/officeart/2005/8/layout/vList2"/>
    <dgm:cxn modelId="{234DA37B-F36D-8543-BFF9-6835426F9C34}" type="presParOf" srcId="{55D58673-01A7-1142-A6CE-8274FCD844E2}" destId="{0E9037EC-B6C3-2640-A836-FE8C2239FA5B}" srcOrd="4" destOrd="0" presId="urn:microsoft.com/office/officeart/2005/8/layout/vList2"/>
    <dgm:cxn modelId="{6815C4E2-3FF2-904D-83EF-9D2E4B2F693F}" type="presParOf" srcId="{55D58673-01A7-1142-A6CE-8274FCD844E2}" destId="{DB5DE973-6956-EE4B-AFD4-496615465BC7}" srcOrd="5" destOrd="0" presId="urn:microsoft.com/office/officeart/2005/8/layout/vList2"/>
    <dgm:cxn modelId="{EC6E9A0D-BFAD-EC4C-A143-42B23A72DDF3}" type="presParOf" srcId="{55D58673-01A7-1142-A6CE-8274FCD844E2}" destId="{81BE01EE-7853-204A-BB4E-E1AE6DB5CDA3}" srcOrd="6" destOrd="0" presId="urn:microsoft.com/office/officeart/2005/8/layout/vList2"/>
    <dgm:cxn modelId="{70A07CF2-5349-1D44-9C37-D16B7E2C7265}" type="presParOf" srcId="{55D58673-01A7-1142-A6CE-8274FCD844E2}" destId="{818448E1-1BC0-3F47-9B74-1DC751BBB519}" srcOrd="7" destOrd="0" presId="urn:microsoft.com/office/officeart/2005/8/layout/vList2"/>
    <dgm:cxn modelId="{DE311B87-A974-B542-B440-65F45D95E5F8}" type="presParOf" srcId="{55D58673-01A7-1142-A6CE-8274FCD844E2}" destId="{2B05444C-AA25-9B48-9F0E-CAAFAA380B1D}" srcOrd="8" destOrd="0" presId="urn:microsoft.com/office/officeart/2005/8/layout/vList2"/>
    <dgm:cxn modelId="{59C4CB51-6A4A-1F4A-AEA1-D05B3DED8BCC}" type="presParOf" srcId="{55D58673-01A7-1142-A6CE-8274FCD844E2}" destId="{1602F61E-E3C6-9742-B5F7-70A34F70E547}" srcOrd="9" destOrd="0" presId="urn:microsoft.com/office/officeart/2005/8/layout/vList2"/>
    <dgm:cxn modelId="{C8474044-6BB8-A447-BB76-5B93CAF9ED76}" type="presParOf" srcId="{55D58673-01A7-1142-A6CE-8274FCD844E2}" destId="{57B38784-EB4E-234F-A085-8FEC7E523D19}" srcOrd="10" destOrd="0" presId="urn:microsoft.com/office/officeart/2005/8/layout/vList2"/>
    <dgm:cxn modelId="{D8A590A8-AD80-874A-9C6F-6E50D85EACDC}" type="presParOf" srcId="{55D58673-01A7-1142-A6CE-8274FCD844E2}" destId="{3C385BFF-FB52-E149-992A-D1F35CC70186}" srcOrd="11" destOrd="0" presId="urn:microsoft.com/office/officeart/2005/8/layout/vList2"/>
    <dgm:cxn modelId="{47A3EF57-8493-4B4E-8934-F446F06BE715}" type="presParOf" srcId="{55D58673-01A7-1142-A6CE-8274FCD844E2}" destId="{95C194C0-7D0A-3545-994B-409AEEBDC24A}" srcOrd="1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16C231-E43F-4FFC-A310-14EAE5F53587}"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C9520995-28AB-4B2D-BD4F-CA01BDD2FC00}">
      <dgm:prSet phldrT="[Text]" custT="1"/>
      <dgm:spPr>
        <a:solidFill>
          <a:schemeClr val="bg1">
            <a:lumMod val="75000"/>
          </a:schemeClr>
        </a:solidFill>
      </dgm:spPr>
      <dgm:t>
        <a:bodyPr/>
        <a:lstStyle/>
        <a:p>
          <a:r>
            <a:rPr lang="en-US" sz="1600" b="1" dirty="0">
              <a:solidFill>
                <a:sysClr val="windowText" lastClr="000000"/>
              </a:solidFill>
            </a:rPr>
            <a:t>Determine Placement Start Date (Spring Year I  FT, Spring Year 2 PT)</a:t>
          </a:r>
        </a:p>
      </dgm:t>
    </dgm:pt>
    <dgm:pt modelId="{18192205-CF6B-4C14-9E41-5A5F3639FE55}" type="parTrans" cxnId="{1013F91B-A4FF-4089-8DE3-6BAFEFAEAB6D}">
      <dgm:prSet/>
      <dgm:spPr/>
      <dgm:t>
        <a:bodyPr/>
        <a:lstStyle/>
        <a:p>
          <a:endParaRPr lang="en-US"/>
        </a:p>
      </dgm:t>
    </dgm:pt>
    <dgm:pt modelId="{CEE48DBB-34B9-41A5-ACE6-1F8281EF3004}" type="sibTrans" cxnId="{1013F91B-A4FF-4089-8DE3-6BAFEFAEAB6D}">
      <dgm:prSet/>
      <dgm:spPr>
        <a:solidFill>
          <a:schemeClr val="bg1">
            <a:lumMod val="75000"/>
          </a:schemeClr>
        </a:solidFill>
      </dgm:spPr>
      <dgm:t>
        <a:bodyPr/>
        <a:lstStyle/>
        <a:p>
          <a:endParaRPr lang="en-US">
            <a:solidFill>
              <a:sysClr val="windowText" lastClr="000000"/>
            </a:solidFill>
          </a:endParaRPr>
        </a:p>
      </dgm:t>
    </dgm:pt>
    <dgm:pt modelId="{79D96A0E-0062-47EC-B880-BD423901345D}">
      <dgm:prSet phldrT="[Text]" custT="1"/>
      <dgm:spPr>
        <a:solidFill>
          <a:schemeClr val="bg1">
            <a:lumMod val="75000"/>
          </a:schemeClr>
        </a:solidFill>
      </dgm:spPr>
      <dgm:t>
        <a:bodyPr/>
        <a:lstStyle/>
        <a:p>
          <a:r>
            <a:rPr lang="en-US" sz="1600" b="1" dirty="0">
              <a:solidFill>
                <a:sysClr val="windowText" lastClr="000000"/>
              </a:solidFill>
            </a:rPr>
            <a:t>Use your network! Ask a preferred provider. Send start date, projected hours, CV. Or ask for our suggestions.</a:t>
          </a:r>
        </a:p>
      </dgm:t>
    </dgm:pt>
    <dgm:pt modelId="{4389A1D7-B8B7-4048-BD1A-C67B8870EE53}" type="parTrans" cxnId="{6B33E5E7-DE85-4A62-8233-46D6AF34F485}">
      <dgm:prSet/>
      <dgm:spPr/>
      <dgm:t>
        <a:bodyPr/>
        <a:lstStyle/>
        <a:p>
          <a:endParaRPr lang="en-US"/>
        </a:p>
      </dgm:t>
    </dgm:pt>
    <dgm:pt modelId="{056B2D5B-4131-4310-80BA-A81C831D1597}" type="sibTrans" cxnId="{6B33E5E7-DE85-4A62-8233-46D6AF34F485}">
      <dgm:prSet/>
      <dgm:spPr>
        <a:solidFill>
          <a:schemeClr val="bg1">
            <a:lumMod val="75000"/>
          </a:schemeClr>
        </a:solidFill>
      </dgm:spPr>
      <dgm:t>
        <a:bodyPr/>
        <a:lstStyle/>
        <a:p>
          <a:endParaRPr lang="en-US">
            <a:solidFill>
              <a:sysClr val="windowText" lastClr="000000"/>
            </a:solidFill>
          </a:endParaRPr>
        </a:p>
      </dgm:t>
    </dgm:pt>
    <dgm:pt modelId="{1CAFFDD7-47EF-405B-B58D-C817C33CC879}">
      <dgm:prSet phldrT="[Text]" custT="1"/>
      <dgm:spPr>
        <a:solidFill>
          <a:schemeClr val="bg1">
            <a:lumMod val="75000"/>
          </a:schemeClr>
        </a:solidFill>
      </dgm:spPr>
      <dgm:t>
        <a:bodyPr/>
        <a:lstStyle/>
        <a:p>
          <a:r>
            <a:rPr lang="en-US" sz="1600" b="1" dirty="0">
              <a:solidFill>
                <a:sysClr val="windowText" lastClr="000000"/>
              </a:solidFill>
            </a:rPr>
            <a:t>Email Nursing Support Coordinator regarding contract (AA) status,  and wait for contract to be completed.  </a:t>
          </a:r>
        </a:p>
      </dgm:t>
    </dgm:pt>
    <dgm:pt modelId="{F8E4AF0D-2594-4E6D-9070-F3DB7008A934}" type="parTrans" cxnId="{A6234C4D-7A5A-42A1-A26F-6145D0E7458E}">
      <dgm:prSet/>
      <dgm:spPr/>
      <dgm:t>
        <a:bodyPr/>
        <a:lstStyle/>
        <a:p>
          <a:endParaRPr lang="en-US"/>
        </a:p>
      </dgm:t>
    </dgm:pt>
    <dgm:pt modelId="{4FDEA031-1C28-4044-8688-B19F957C2560}" type="sibTrans" cxnId="{A6234C4D-7A5A-42A1-A26F-6145D0E7458E}">
      <dgm:prSet/>
      <dgm:spPr>
        <a:solidFill>
          <a:schemeClr val="bg1">
            <a:lumMod val="75000"/>
          </a:schemeClr>
        </a:solidFill>
      </dgm:spPr>
      <dgm:t>
        <a:bodyPr/>
        <a:lstStyle/>
        <a:p>
          <a:endParaRPr lang="en-US">
            <a:solidFill>
              <a:sysClr val="windowText" lastClr="000000"/>
            </a:solidFill>
          </a:endParaRPr>
        </a:p>
      </dgm:t>
    </dgm:pt>
    <dgm:pt modelId="{2520731E-B14E-4513-B04B-590F1A406FC7}">
      <dgm:prSet phldrT="[Text]" custT="1"/>
      <dgm:spPr>
        <a:solidFill>
          <a:schemeClr val="bg1">
            <a:lumMod val="75000"/>
          </a:schemeClr>
        </a:solidFill>
      </dgm:spPr>
      <dgm:t>
        <a:bodyPr/>
        <a:lstStyle/>
        <a:p>
          <a:r>
            <a:rPr lang="en-US" sz="1600" b="1" dirty="0">
              <a:solidFill>
                <a:sysClr val="windowText" lastClr="000000"/>
              </a:solidFill>
            </a:rPr>
            <a:t>If contract complete, start onboarding  </a:t>
          </a:r>
        </a:p>
      </dgm:t>
    </dgm:pt>
    <dgm:pt modelId="{A408D0FA-50E0-4B18-A62F-FE96CB3DCCB4}" type="parTrans" cxnId="{0AFBBDE4-508D-4DE3-839D-7CF55F527981}">
      <dgm:prSet/>
      <dgm:spPr/>
      <dgm:t>
        <a:bodyPr/>
        <a:lstStyle/>
        <a:p>
          <a:endParaRPr lang="en-US"/>
        </a:p>
      </dgm:t>
    </dgm:pt>
    <dgm:pt modelId="{EC096F91-4EDC-498E-9ABD-70E1A7AFF3A1}" type="sibTrans" cxnId="{0AFBBDE4-508D-4DE3-839D-7CF55F527981}">
      <dgm:prSet/>
      <dgm:spPr>
        <a:solidFill>
          <a:schemeClr val="bg1">
            <a:lumMod val="75000"/>
          </a:schemeClr>
        </a:solidFill>
      </dgm:spPr>
      <dgm:t>
        <a:bodyPr/>
        <a:lstStyle/>
        <a:p>
          <a:endParaRPr lang="en-US">
            <a:solidFill>
              <a:sysClr val="windowText" lastClr="000000"/>
            </a:solidFill>
          </a:endParaRPr>
        </a:p>
      </dgm:t>
    </dgm:pt>
    <dgm:pt modelId="{4156BE15-034C-4D43-A1C1-C7F2EE0CA4E4}">
      <dgm:prSet phldrT="[Text]" custT="1"/>
      <dgm:spPr>
        <a:solidFill>
          <a:schemeClr val="bg1">
            <a:lumMod val="75000"/>
          </a:schemeClr>
        </a:solidFill>
      </dgm:spPr>
      <dgm:t>
        <a:bodyPr/>
        <a:lstStyle/>
        <a:p>
          <a:r>
            <a:rPr lang="en-US" sz="1600" b="1" dirty="0">
              <a:solidFill>
                <a:sysClr val="windowText" lastClr="000000"/>
              </a:solidFill>
            </a:rPr>
            <a:t>Complete onboarding requirements. Update castle branch if needed.</a:t>
          </a:r>
        </a:p>
      </dgm:t>
    </dgm:pt>
    <dgm:pt modelId="{E5AFBDA6-0E8E-4CEE-806E-7256186FAA58}" type="parTrans" cxnId="{04EE9F1D-9201-402E-B8B3-436718A994C2}">
      <dgm:prSet/>
      <dgm:spPr/>
      <dgm:t>
        <a:bodyPr/>
        <a:lstStyle/>
        <a:p>
          <a:endParaRPr lang="en-US"/>
        </a:p>
      </dgm:t>
    </dgm:pt>
    <dgm:pt modelId="{D17C1AA7-0ED0-4E6E-940B-19D85F547E8F}" type="sibTrans" cxnId="{04EE9F1D-9201-402E-B8B3-436718A994C2}">
      <dgm:prSet/>
      <dgm:spPr>
        <a:solidFill>
          <a:schemeClr val="bg1">
            <a:lumMod val="75000"/>
          </a:schemeClr>
        </a:solidFill>
      </dgm:spPr>
      <dgm:t>
        <a:bodyPr/>
        <a:lstStyle/>
        <a:p>
          <a:endParaRPr lang="en-US">
            <a:solidFill>
              <a:sysClr val="windowText" lastClr="000000"/>
            </a:solidFill>
          </a:endParaRPr>
        </a:p>
      </dgm:t>
    </dgm:pt>
    <dgm:pt modelId="{5381A6AF-1670-4E0C-BFE4-351AF8534EE2}">
      <dgm:prSet phldrT="[Text]" custT="1"/>
      <dgm:spPr>
        <a:solidFill>
          <a:schemeClr val="bg1">
            <a:lumMod val="75000"/>
          </a:schemeClr>
        </a:solidFill>
      </dgm:spPr>
      <dgm:t>
        <a:bodyPr/>
        <a:lstStyle/>
        <a:p>
          <a:r>
            <a:rPr lang="en-US" sz="1600" b="1" dirty="0">
              <a:solidFill>
                <a:sysClr val="windowText" lastClr="000000"/>
              </a:solidFill>
            </a:rPr>
            <a:t>Set schedule directly with preceptor</a:t>
          </a:r>
        </a:p>
      </dgm:t>
    </dgm:pt>
    <dgm:pt modelId="{33D72766-2B01-4287-9CCE-BF953EADDEC9}" type="parTrans" cxnId="{D66AFBA2-CFE6-47B5-B9A7-380ADC8AD874}">
      <dgm:prSet/>
      <dgm:spPr/>
      <dgm:t>
        <a:bodyPr/>
        <a:lstStyle/>
        <a:p>
          <a:endParaRPr lang="en-US"/>
        </a:p>
      </dgm:t>
    </dgm:pt>
    <dgm:pt modelId="{D222B41D-4D59-48A0-A6F9-D9C95B055DE4}" type="sibTrans" cxnId="{D66AFBA2-CFE6-47B5-B9A7-380ADC8AD874}">
      <dgm:prSet/>
      <dgm:spPr>
        <a:solidFill>
          <a:schemeClr val="bg1">
            <a:lumMod val="75000"/>
          </a:schemeClr>
        </a:solidFill>
      </dgm:spPr>
      <dgm:t>
        <a:bodyPr/>
        <a:lstStyle/>
        <a:p>
          <a:endParaRPr lang="en-US">
            <a:solidFill>
              <a:sysClr val="windowText" lastClr="000000"/>
            </a:solidFill>
          </a:endParaRPr>
        </a:p>
      </dgm:t>
    </dgm:pt>
    <dgm:pt modelId="{9CB4947A-283A-42CC-8DE6-3B95FCE4D2A9}">
      <dgm:prSet phldrT="[Text]" custT="1"/>
      <dgm:spPr>
        <a:solidFill>
          <a:schemeClr val="bg1">
            <a:lumMod val="75000"/>
          </a:schemeClr>
        </a:solidFill>
      </dgm:spPr>
      <dgm:t>
        <a:bodyPr/>
        <a:lstStyle/>
        <a:p>
          <a:r>
            <a:rPr lang="en-US" sz="1600" b="1" dirty="0">
              <a:solidFill>
                <a:sysClr val="windowText" lastClr="000000"/>
              </a:solidFill>
            </a:rPr>
            <a:t>Start Clinical !</a:t>
          </a:r>
        </a:p>
      </dgm:t>
    </dgm:pt>
    <dgm:pt modelId="{22504B0A-8F17-478A-9445-A19D88B422AE}" type="parTrans" cxnId="{708AE4E2-3303-4801-A0DC-35A0BE37A468}">
      <dgm:prSet/>
      <dgm:spPr/>
      <dgm:t>
        <a:bodyPr/>
        <a:lstStyle/>
        <a:p>
          <a:endParaRPr lang="en-US"/>
        </a:p>
      </dgm:t>
    </dgm:pt>
    <dgm:pt modelId="{C249BE8A-8CE0-4429-9646-C667D46935AB}" type="sibTrans" cxnId="{708AE4E2-3303-4801-A0DC-35A0BE37A468}">
      <dgm:prSet/>
      <dgm:spPr>
        <a:solidFill>
          <a:schemeClr val="bg1">
            <a:lumMod val="75000"/>
          </a:schemeClr>
        </a:solidFill>
      </dgm:spPr>
      <dgm:t>
        <a:bodyPr/>
        <a:lstStyle/>
        <a:p>
          <a:endParaRPr lang="en-US">
            <a:solidFill>
              <a:sysClr val="windowText" lastClr="000000"/>
            </a:solidFill>
          </a:endParaRPr>
        </a:p>
      </dgm:t>
    </dgm:pt>
    <dgm:pt modelId="{B20CCE94-C13C-4F4A-9EED-B01D6CD2E72C}">
      <dgm:prSet phldrT="[Text]" custT="1"/>
      <dgm:spPr>
        <a:solidFill>
          <a:schemeClr val="bg1">
            <a:lumMod val="75000"/>
          </a:schemeClr>
        </a:solidFill>
      </dgm:spPr>
      <dgm:t>
        <a:bodyPr/>
        <a:lstStyle/>
        <a:p>
          <a:r>
            <a:rPr lang="en-US" sz="1600" b="1" dirty="0">
              <a:solidFill>
                <a:sysClr val="windowText" lastClr="000000"/>
              </a:solidFill>
            </a:rPr>
            <a:t>Ask Preceptor if they can precept again! </a:t>
          </a:r>
        </a:p>
      </dgm:t>
    </dgm:pt>
    <dgm:pt modelId="{E5BF0E41-B0F9-4809-8CCE-E765287DB174}" type="parTrans" cxnId="{844F3725-F489-4C89-BD41-3CA40F2A396C}">
      <dgm:prSet/>
      <dgm:spPr/>
      <dgm:t>
        <a:bodyPr/>
        <a:lstStyle/>
        <a:p>
          <a:endParaRPr lang="en-US"/>
        </a:p>
      </dgm:t>
    </dgm:pt>
    <dgm:pt modelId="{1C3D6561-0EB0-4AE5-9166-305CA08D54F4}" type="sibTrans" cxnId="{844F3725-F489-4C89-BD41-3CA40F2A396C}">
      <dgm:prSet/>
      <dgm:spPr/>
      <dgm:t>
        <a:bodyPr/>
        <a:lstStyle/>
        <a:p>
          <a:endParaRPr lang="en-US"/>
        </a:p>
      </dgm:t>
    </dgm:pt>
    <dgm:pt modelId="{54BC7378-DEC5-4A56-B9AC-AB6C9796C819}" type="pres">
      <dgm:prSet presAssocID="{1916C231-E43F-4FFC-A310-14EAE5F53587}" presName="diagram" presStyleCnt="0">
        <dgm:presLayoutVars>
          <dgm:dir/>
          <dgm:resizeHandles/>
        </dgm:presLayoutVars>
      </dgm:prSet>
      <dgm:spPr/>
    </dgm:pt>
    <dgm:pt modelId="{25DD2DE4-316E-4CF6-A864-A35D8D8B3FA2}" type="pres">
      <dgm:prSet presAssocID="{C9520995-28AB-4B2D-BD4F-CA01BDD2FC00}" presName="firstNode" presStyleLbl="node1" presStyleIdx="0" presStyleCnt="8" custScaleX="355071" custScaleY="239165" custLinFactNeighborX="-6565" custLinFactNeighborY="-2533">
        <dgm:presLayoutVars>
          <dgm:bulletEnabled val="1"/>
        </dgm:presLayoutVars>
      </dgm:prSet>
      <dgm:spPr/>
    </dgm:pt>
    <dgm:pt modelId="{1EDCE170-028B-41A8-8D58-914392D83995}" type="pres">
      <dgm:prSet presAssocID="{CEE48DBB-34B9-41A5-ACE6-1F8281EF3004}" presName="sibTrans" presStyleLbl="sibTrans2D1" presStyleIdx="0" presStyleCnt="7"/>
      <dgm:spPr/>
    </dgm:pt>
    <dgm:pt modelId="{44347A13-471E-413F-B9D3-57E3738BAFB1}" type="pres">
      <dgm:prSet presAssocID="{79D96A0E-0062-47EC-B880-BD423901345D}" presName="middleNode" presStyleCnt="0"/>
      <dgm:spPr/>
    </dgm:pt>
    <dgm:pt modelId="{A49A4495-E28A-49B6-9704-2C4BD4987B89}" type="pres">
      <dgm:prSet presAssocID="{79D96A0E-0062-47EC-B880-BD423901345D}" presName="padding" presStyleLbl="node1" presStyleIdx="0" presStyleCnt="8"/>
      <dgm:spPr/>
    </dgm:pt>
    <dgm:pt modelId="{584DE17D-22A9-498E-A735-E0D7DD37F479}" type="pres">
      <dgm:prSet presAssocID="{79D96A0E-0062-47EC-B880-BD423901345D}" presName="shape" presStyleLbl="node1" presStyleIdx="1" presStyleCnt="8" custScaleX="515335" custScaleY="406488">
        <dgm:presLayoutVars>
          <dgm:bulletEnabled val="1"/>
        </dgm:presLayoutVars>
      </dgm:prSet>
      <dgm:spPr/>
    </dgm:pt>
    <dgm:pt modelId="{B4569FD9-F786-4420-86DF-593D5B262C25}" type="pres">
      <dgm:prSet presAssocID="{056B2D5B-4131-4310-80BA-A81C831D1597}" presName="sibTrans" presStyleLbl="sibTrans2D1" presStyleIdx="1" presStyleCnt="7"/>
      <dgm:spPr/>
    </dgm:pt>
    <dgm:pt modelId="{D48425F9-4E9A-4905-8305-B516553D703F}" type="pres">
      <dgm:prSet presAssocID="{1CAFFDD7-47EF-405B-B58D-C817C33CC879}" presName="middleNode" presStyleCnt="0"/>
      <dgm:spPr/>
    </dgm:pt>
    <dgm:pt modelId="{00C97401-BE39-4AAD-B324-DC86DD9FC049}" type="pres">
      <dgm:prSet presAssocID="{1CAFFDD7-47EF-405B-B58D-C817C33CC879}" presName="padding" presStyleLbl="node1" presStyleIdx="1" presStyleCnt="8"/>
      <dgm:spPr/>
    </dgm:pt>
    <dgm:pt modelId="{466236C4-27D9-4596-8B44-0334EC0BD927}" type="pres">
      <dgm:prSet presAssocID="{1CAFFDD7-47EF-405B-B58D-C817C33CC879}" presName="shape" presStyleLbl="node1" presStyleIdx="2" presStyleCnt="8" custScaleX="612800" custScaleY="316270">
        <dgm:presLayoutVars>
          <dgm:bulletEnabled val="1"/>
        </dgm:presLayoutVars>
      </dgm:prSet>
      <dgm:spPr/>
    </dgm:pt>
    <dgm:pt modelId="{0CAFA705-2BAD-4023-B6D0-2347CFF407FD}" type="pres">
      <dgm:prSet presAssocID="{4FDEA031-1C28-4044-8688-B19F957C2560}" presName="sibTrans" presStyleLbl="sibTrans2D1" presStyleIdx="2" presStyleCnt="7"/>
      <dgm:spPr/>
    </dgm:pt>
    <dgm:pt modelId="{20817661-A701-4F06-8DB5-80B1D3E22B4C}" type="pres">
      <dgm:prSet presAssocID="{2520731E-B14E-4513-B04B-590F1A406FC7}" presName="middleNode" presStyleCnt="0"/>
      <dgm:spPr/>
    </dgm:pt>
    <dgm:pt modelId="{62739691-27A3-4E59-B3BD-DC57DE6CFBDF}" type="pres">
      <dgm:prSet presAssocID="{2520731E-B14E-4513-B04B-590F1A406FC7}" presName="padding" presStyleLbl="node1" presStyleIdx="2" presStyleCnt="8"/>
      <dgm:spPr/>
    </dgm:pt>
    <dgm:pt modelId="{C897F063-F187-4D8B-AF71-E7FA2C8D39DE}" type="pres">
      <dgm:prSet presAssocID="{2520731E-B14E-4513-B04B-590F1A406FC7}" presName="shape" presStyleLbl="node1" presStyleIdx="3" presStyleCnt="8" custScaleX="586231" custScaleY="199578">
        <dgm:presLayoutVars>
          <dgm:bulletEnabled val="1"/>
        </dgm:presLayoutVars>
      </dgm:prSet>
      <dgm:spPr/>
    </dgm:pt>
    <dgm:pt modelId="{1A33407D-3A7D-4059-AB3F-4D1803A1E3DD}" type="pres">
      <dgm:prSet presAssocID="{EC096F91-4EDC-498E-9ABD-70E1A7AFF3A1}" presName="sibTrans" presStyleLbl="sibTrans2D1" presStyleIdx="3" presStyleCnt="7"/>
      <dgm:spPr/>
    </dgm:pt>
    <dgm:pt modelId="{EEF17405-C66F-48FA-9777-027BCD85D68C}" type="pres">
      <dgm:prSet presAssocID="{4156BE15-034C-4D43-A1C1-C7F2EE0CA4E4}" presName="middleNode" presStyleCnt="0"/>
      <dgm:spPr/>
    </dgm:pt>
    <dgm:pt modelId="{37E4F506-D7A5-4F8B-973D-AC4327C30AE9}" type="pres">
      <dgm:prSet presAssocID="{4156BE15-034C-4D43-A1C1-C7F2EE0CA4E4}" presName="padding" presStyleLbl="node1" presStyleIdx="3" presStyleCnt="8"/>
      <dgm:spPr/>
    </dgm:pt>
    <dgm:pt modelId="{9EEE5BDB-8031-49FD-9198-D9B54FF992F7}" type="pres">
      <dgm:prSet presAssocID="{4156BE15-034C-4D43-A1C1-C7F2EE0CA4E4}" presName="shape" presStyleLbl="node1" presStyleIdx="4" presStyleCnt="8" custScaleX="621072" custScaleY="341723">
        <dgm:presLayoutVars>
          <dgm:bulletEnabled val="1"/>
        </dgm:presLayoutVars>
      </dgm:prSet>
      <dgm:spPr/>
    </dgm:pt>
    <dgm:pt modelId="{B1F3A0F8-3DEF-40A5-9402-A8A06A8E2A28}" type="pres">
      <dgm:prSet presAssocID="{D17C1AA7-0ED0-4E6E-940B-19D85F547E8F}" presName="sibTrans" presStyleLbl="sibTrans2D1" presStyleIdx="4" presStyleCnt="7"/>
      <dgm:spPr/>
    </dgm:pt>
    <dgm:pt modelId="{5C439FCE-70EE-4DC2-AC4F-038C6797C1BE}" type="pres">
      <dgm:prSet presAssocID="{5381A6AF-1670-4E0C-BFE4-351AF8534EE2}" presName="middleNode" presStyleCnt="0"/>
      <dgm:spPr/>
    </dgm:pt>
    <dgm:pt modelId="{4AFD7123-1225-460D-8DB4-D539FF83B0AE}" type="pres">
      <dgm:prSet presAssocID="{5381A6AF-1670-4E0C-BFE4-351AF8534EE2}" presName="padding" presStyleLbl="node1" presStyleIdx="4" presStyleCnt="8"/>
      <dgm:spPr/>
    </dgm:pt>
    <dgm:pt modelId="{647B451E-2320-4E84-8034-0FD443857FFB}" type="pres">
      <dgm:prSet presAssocID="{5381A6AF-1670-4E0C-BFE4-351AF8534EE2}" presName="shape" presStyleLbl="node1" presStyleIdx="5" presStyleCnt="8" custScaleX="394070" custScaleY="156737">
        <dgm:presLayoutVars>
          <dgm:bulletEnabled val="1"/>
        </dgm:presLayoutVars>
      </dgm:prSet>
      <dgm:spPr/>
    </dgm:pt>
    <dgm:pt modelId="{75D55E18-8BA1-40F4-8308-630ACA50625A}" type="pres">
      <dgm:prSet presAssocID="{D222B41D-4D59-48A0-A6F9-D9C95B055DE4}" presName="sibTrans" presStyleLbl="sibTrans2D1" presStyleIdx="5" presStyleCnt="7"/>
      <dgm:spPr/>
    </dgm:pt>
    <dgm:pt modelId="{1ECD7136-3EFA-427D-A4A8-B847F45F2858}" type="pres">
      <dgm:prSet presAssocID="{9CB4947A-283A-42CC-8DE6-3B95FCE4D2A9}" presName="middleNode" presStyleCnt="0"/>
      <dgm:spPr/>
    </dgm:pt>
    <dgm:pt modelId="{065EEC83-C6FB-47A7-A283-14B40B314E45}" type="pres">
      <dgm:prSet presAssocID="{9CB4947A-283A-42CC-8DE6-3B95FCE4D2A9}" presName="padding" presStyleLbl="node1" presStyleIdx="5" presStyleCnt="8"/>
      <dgm:spPr/>
    </dgm:pt>
    <dgm:pt modelId="{0B6C78F9-9F43-4AD8-8F5A-FF7D6A039660}" type="pres">
      <dgm:prSet presAssocID="{9CB4947A-283A-42CC-8DE6-3B95FCE4D2A9}" presName="shape" presStyleLbl="node1" presStyleIdx="6" presStyleCnt="8" custScaleX="252019" custScaleY="140391">
        <dgm:presLayoutVars>
          <dgm:bulletEnabled val="1"/>
        </dgm:presLayoutVars>
      </dgm:prSet>
      <dgm:spPr/>
    </dgm:pt>
    <dgm:pt modelId="{8C700B5B-09F4-4C63-B94E-BBA5A7122786}" type="pres">
      <dgm:prSet presAssocID="{C249BE8A-8CE0-4429-9646-C667D46935AB}" presName="sibTrans" presStyleLbl="sibTrans2D1" presStyleIdx="6" presStyleCnt="7"/>
      <dgm:spPr/>
    </dgm:pt>
    <dgm:pt modelId="{170976AD-3069-40F5-BEF9-E9AFD2300FA9}" type="pres">
      <dgm:prSet presAssocID="{B20CCE94-C13C-4F4A-9EED-B01D6CD2E72C}" presName="lastNode" presStyleLbl="node1" presStyleIdx="7" presStyleCnt="8" custScaleX="292925" custScaleY="219467">
        <dgm:presLayoutVars>
          <dgm:bulletEnabled val="1"/>
        </dgm:presLayoutVars>
      </dgm:prSet>
      <dgm:spPr/>
    </dgm:pt>
  </dgm:ptLst>
  <dgm:cxnLst>
    <dgm:cxn modelId="{9D835301-03F0-427E-B4B6-CFD890FA2B20}" type="presOf" srcId="{D17C1AA7-0ED0-4E6E-940B-19D85F547E8F}" destId="{B1F3A0F8-3DEF-40A5-9402-A8A06A8E2A28}" srcOrd="0" destOrd="0" presId="urn:microsoft.com/office/officeart/2005/8/layout/bProcess2"/>
    <dgm:cxn modelId="{1013F91B-A4FF-4089-8DE3-6BAFEFAEAB6D}" srcId="{1916C231-E43F-4FFC-A310-14EAE5F53587}" destId="{C9520995-28AB-4B2D-BD4F-CA01BDD2FC00}" srcOrd="0" destOrd="0" parTransId="{18192205-CF6B-4C14-9E41-5A5F3639FE55}" sibTransId="{CEE48DBB-34B9-41A5-ACE6-1F8281EF3004}"/>
    <dgm:cxn modelId="{04EE9F1D-9201-402E-B8B3-436718A994C2}" srcId="{1916C231-E43F-4FFC-A310-14EAE5F53587}" destId="{4156BE15-034C-4D43-A1C1-C7F2EE0CA4E4}" srcOrd="4" destOrd="0" parTransId="{E5AFBDA6-0E8E-4CEE-806E-7256186FAA58}" sibTransId="{D17C1AA7-0ED0-4E6E-940B-19D85F547E8F}"/>
    <dgm:cxn modelId="{15B90E23-A73E-47A4-8A09-DE50E49B939C}" type="presOf" srcId="{C9520995-28AB-4B2D-BD4F-CA01BDD2FC00}" destId="{25DD2DE4-316E-4CF6-A864-A35D8D8B3FA2}" srcOrd="0" destOrd="0" presId="urn:microsoft.com/office/officeart/2005/8/layout/bProcess2"/>
    <dgm:cxn modelId="{19CE3A23-8642-4FAC-876C-86BBFF052998}" type="presOf" srcId="{D222B41D-4D59-48A0-A6F9-D9C95B055DE4}" destId="{75D55E18-8BA1-40F4-8308-630ACA50625A}" srcOrd="0" destOrd="0" presId="urn:microsoft.com/office/officeart/2005/8/layout/bProcess2"/>
    <dgm:cxn modelId="{55C78023-2CE2-4801-A9DB-11A9E207ED21}" type="presOf" srcId="{056B2D5B-4131-4310-80BA-A81C831D1597}" destId="{B4569FD9-F786-4420-86DF-593D5B262C25}" srcOrd="0" destOrd="0" presId="urn:microsoft.com/office/officeart/2005/8/layout/bProcess2"/>
    <dgm:cxn modelId="{844F3725-F489-4C89-BD41-3CA40F2A396C}" srcId="{1916C231-E43F-4FFC-A310-14EAE5F53587}" destId="{B20CCE94-C13C-4F4A-9EED-B01D6CD2E72C}" srcOrd="7" destOrd="0" parTransId="{E5BF0E41-B0F9-4809-8CCE-E765287DB174}" sibTransId="{1C3D6561-0EB0-4AE5-9166-305CA08D54F4}"/>
    <dgm:cxn modelId="{A6234C4D-7A5A-42A1-A26F-6145D0E7458E}" srcId="{1916C231-E43F-4FFC-A310-14EAE5F53587}" destId="{1CAFFDD7-47EF-405B-B58D-C817C33CC879}" srcOrd="2" destOrd="0" parTransId="{F8E4AF0D-2594-4E6D-9070-F3DB7008A934}" sibTransId="{4FDEA031-1C28-4044-8688-B19F957C2560}"/>
    <dgm:cxn modelId="{79ADF652-2C2E-491B-9E8F-00B33C17DD2F}" type="presOf" srcId="{1CAFFDD7-47EF-405B-B58D-C817C33CC879}" destId="{466236C4-27D9-4596-8B44-0334EC0BD927}" srcOrd="0" destOrd="0" presId="urn:microsoft.com/office/officeart/2005/8/layout/bProcess2"/>
    <dgm:cxn modelId="{70442154-14AB-4899-B1CE-DF321EDC9735}" type="presOf" srcId="{9CB4947A-283A-42CC-8DE6-3B95FCE4D2A9}" destId="{0B6C78F9-9F43-4AD8-8F5A-FF7D6A039660}" srcOrd="0" destOrd="0" presId="urn:microsoft.com/office/officeart/2005/8/layout/bProcess2"/>
    <dgm:cxn modelId="{5617D75C-4881-4C63-A991-558586EF2690}" type="presOf" srcId="{4FDEA031-1C28-4044-8688-B19F957C2560}" destId="{0CAFA705-2BAD-4023-B6D0-2347CFF407FD}" srcOrd="0" destOrd="0" presId="urn:microsoft.com/office/officeart/2005/8/layout/bProcess2"/>
    <dgm:cxn modelId="{26406C64-CBBD-44B3-8BB2-7751B3748C59}" type="presOf" srcId="{1916C231-E43F-4FFC-A310-14EAE5F53587}" destId="{54BC7378-DEC5-4A56-B9AC-AB6C9796C819}" srcOrd="0" destOrd="0" presId="urn:microsoft.com/office/officeart/2005/8/layout/bProcess2"/>
    <dgm:cxn modelId="{F551BE66-5D67-40E9-8CA9-F843C4045E9D}" type="presOf" srcId="{5381A6AF-1670-4E0C-BFE4-351AF8534EE2}" destId="{647B451E-2320-4E84-8034-0FD443857FFB}" srcOrd="0" destOrd="0" presId="urn:microsoft.com/office/officeart/2005/8/layout/bProcess2"/>
    <dgm:cxn modelId="{2A93D28B-53E9-4BBE-9D10-2BBB30660A67}" type="presOf" srcId="{EC096F91-4EDC-498E-9ABD-70E1A7AFF3A1}" destId="{1A33407D-3A7D-4059-AB3F-4D1803A1E3DD}" srcOrd="0" destOrd="0" presId="urn:microsoft.com/office/officeart/2005/8/layout/bProcess2"/>
    <dgm:cxn modelId="{22812C9A-A0E9-468A-A6DA-6F2E9739A0DE}" type="presOf" srcId="{2520731E-B14E-4513-B04B-590F1A406FC7}" destId="{C897F063-F187-4D8B-AF71-E7FA2C8D39DE}" srcOrd="0" destOrd="0" presId="urn:microsoft.com/office/officeart/2005/8/layout/bProcess2"/>
    <dgm:cxn modelId="{D66AFBA2-CFE6-47B5-B9A7-380ADC8AD874}" srcId="{1916C231-E43F-4FFC-A310-14EAE5F53587}" destId="{5381A6AF-1670-4E0C-BFE4-351AF8534EE2}" srcOrd="5" destOrd="0" parTransId="{33D72766-2B01-4287-9CCE-BF953EADDEC9}" sibTransId="{D222B41D-4D59-48A0-A6F9-D9C95B055DE4}"/>
    <dgm:cxn modelId="{F042C7A8-D31F-4BDA-B0B0-2F3E88254185}" type="presOf" srcId="{79D96A0E-0062-47EC-B880-BD423901345D}" destId="{584DE17D-22A9-498E-A735-E0D7DD37F479}" srcOrd="0" destOrd="0" presId="urn:microsoft.com/office/officeart/2005/8/layout/bProcess2"/>
    <dgm:cxn modelId="{435023A9-AFEA-47B6-B43F-6FF528A312E5}" type="presOf" srcId="{4156BE15-034C-4D43-A1C1-C7F2EE0CA4E4}" destId="{9EEE5BDB-8031-49FD-9198-D9B54FF992F7}" srcOrd="0" destOrd="0" presId="urn:microsoft.com/office/officeart/2005/8/layout/bProcess2"/>
    <dgm:cxn modelId="{B9C43BD7-D5B5-4EDC-9A62-F44B24FA1D5B}" type="presOf" srcId="{B20CCE94-C13C-4F4A-9EED-B01D6CD2E72C}" destId="{170976AD-3069-40F5-BEF9-E9AFD2300FA9}" srcOrd="0" destOrd="0" presId="urn:microsoft.com/office/officeart/2005/8/layout/bProcess2"/>
    <dgm:cxn modelId="{708AE4E2-3303-4801-A0DC-35A0BE37A468}" srcId="{1916C231-E43F-4FFC-A310-14EAE5F53587}" destId="{9CB4947A-283A-42CC-8DE6-3B95FCE4D2A9}" srcOrd="6" destOrd="0" parTransId="{22504B0A-8F17-478A-9445-A19D88B422AE}" sibTransId="{C249BE8A-8CE0-4429-9646-C667D46935AB}"/>
    <dgm:cxn modelId="{0AFBBDE4-508D-4DE3-839D-7CF55F527981}" srcId="{1916C231-E43F-4FFC-A310-14EAE5F53587}" destId="{2520731E-B14E-4513-B04B-590F1A406FC7}" srcOrd="3" destOrd="0" parTransId="{A408D0FA-50E0-4B18-A62F-FE96CB3DCCB4}" sibTransId="{EC096F91-4EDC-498E-9ABD-70E1A7AFF3A1}"/>
    <dgm:cxn modelId="{6B33E5E7-DE85-4A62-8233-46D6AF34F485}" srcId="{1916C231-E43F-4FFC-A310-14EAE5F53587}" destId="{79D96A0E-0062-47EC-B880-BD423901345D}" srcOrd="1" destOrd="0" parTransId="{4389A1D7-B8B7-4048-BD1A-C67B8870EE53}" sibTransId="{056B2D5B-4131-4310-80BA-A81C831D1597}"/>
    <dgm:cxn modelId="{9C5710E9-B7EC-4EB7-939C-9454AB43B920}" type="presOf" srcId="{CEE48DBB-34B9-41A5-ACE6-1F8281EF3004}" destId="{1EDCE170-028B-41A8-8D58-914392D83995}" srcOrd="0" destOrd="0" presId="urn:microsoft.com/office/officeart/2005/8/layout/bProcess2"/>
    <dgm:cxn modelId="{4E9065ED-B291-4090-AD78-164E21A77C37}" type="presOf" srcId="{C249BE8A-8CE0-4429-9646-C667D46935AB}" destId="{8C700B5B-09F4-4C63-B94E-BBA5A7122786}" srcOrd="0" destOrd="0" presId="urn:microsoft.com/office/officeart/2005/8/layout/bProcess2"/>
    <dgm:cxn modelId="{3ECAFE25-6C89-4AD6-BAC0-AAF4539230F4}" type="presParOf" srcId="{54BC7378-DEC5-4A56-B9AC-AB6C9796C819}" destId="{25DD2DE4-316E-4CF6-A864-A35D8D8B3FA2}" srcOrd="0" destOrd="0" presId="urn:microsoft.com/office/officeart/2005/8/layout/bProcess2"/>
    <dgm:cxn modelId="{195B62D0-7171-4D80-939B-5384BBB0C203}" type="presParOf" srcId="{54BC7378-DEC5-4A56-B9AC-AB6C9796C819}" destId="{1EDCE170-028B-41A8-8D58-914392D83995}" srcOrd="1" destOrd="0" presId="urn:microsoft.com/office/officeart/2005/8/layout/bProcess2"/>
    <dgm:cxn modelId="{7E9D7139-63B5-4476-A188-B5B045D92A7E}" type="presParOf" srcId="{54BC7378-DEC5-4A56-B9AC-AB6C9796C819}" destId="{44347A13-471E-413F-B9D3-57E3738BAFB1}" srcOrd="2" destOrd="0" presId="urn:microsoft.com/office/officeart/2005/8/layout/bProcess2"/>
    <dgm:cxn modelId="{E0FB6FB8-B1BE-488E-A04C-10D274F1874D}" type="presParOf" srcId="{44347A13-471E-413F-B9D3-57E3738BAFB1}" destId="{A49A4495-E28A-49B6-9704-2C4BD4987B89}" srcOrd="0" destOrd="0" presId="urn:microsoft.com/office/officeart/2005/8/layout/bProcess2"/>
    <dgm:cxn modelId="{BD830385-3F93-4168-BF89-54C2C1A5B215}" type="presParOf" srcId="{44347A13-471E-413F-B9D3-57E3738BAFB1}" destId="{584DE17D-22A9-498E-A735-E0D7DD37F479}" srcOrd="1" destOrd="0" presId="urn:microsoft.com/office/officeart/2005/8/layout/bProcess2"/>
    <dgm:cxn modelId="{508D222A-89AE-4DA4-899E-A0CF101CDB38}" type="presParOf" srcId="{54BC7378-DEC5-4A56-B9AC-AB6C9796C819}" destId="{B4569FD9-F786-4420-86DF-593D5B262C25}" srcOrd="3" destOrd="0" presId="urn:microsoft.com/office/officeart/2005/8/layout/bProcess2"/>
    <dgm:cxn modelId="{125462B6-1D94-4F26-8CFF-6EFD67829EEE}" type="presParOf" srcId="{54BC7378-DEC5-4A56-B9AC-AB6C9796C819}" destId="{D48425F9-4E9A-4905-8305-B516553D703F}" srcOrd="4" destOrd="0" presId="urn:microsoft.com/office/officeart/2005/8/layout/bProcess2"/>
    <dgm:cxn modelId="{C6ADA9BB-47D1-4199-BD76-67AD1A17CE9A}" type="presParOf" srcId="{D48425F9-4E9A-4905-8305-B516553D703F}" destId="{00C97401-BE39-4AAD-B324-DC86DD9FC049}" srcOrd="0" destOrd="0" presId="urn:microsoft.com/office/officeart/2005/8/layout/bProcess2"/>
    <dgm:cxn modelId="{CBA9E369-ADE4-4D87-AD65-DF6D81EA14FF}" type="presParOf" srcId="{D48425F9-4E9A-4905-8305-B516553D703F}" destId="{466236C4-27D9-4596-8B44-0334EC0BD927}" srcOrd="1" destOrd="0" presId="urn:microsoft.com/office/officeart/2005/8/layout/bProcess2"/>
    <dgm:cxn modelId="{B2343C56-D71E-4193-853D-7E5D5F52C3FE}" type="presParOf" srcId="{54BC7378-DEC5-4A56-B9AC-AB6C9796C819}" destId="{0CAFA705-2BAD-4023-B6D0-2347CFF407FD}" srcOrd="5" destOrd="0" presId="urn:microsoft.com/office/officeart/2005/8/layout/bProcess2"/>
    <dgm:cxn modelId="{A5D0EE63-6CEC-49DC-8E50-18CD1EBFB99F}" type="presParOf" srcId="{54BC7378-DEC5-4A56-B9AC-AB6C9796C819}" destId="{20817661-A701-4F06-8DB5-80B1D3E22B4C}" srcOrd="6" destOrd="0" presId="urn:microsoft.com/office/officeart/2005/8/layout/bProcess2"/>
    <dgm:cxn modelId="{DE8A28A2-6C9F-4287-A124-9DF598E62977}" type="presParOf" srcId="{20817661-A701-4F06-8DB5-80B1D3E22B4C}" destId="{62739691-27A3-4E59-B3BD-DC57DE6CFBDF}" srcOrd="0" destOrd="0" presId="urn:microsoft.com/office/officeart/2005/8/layout/bProcess2"/>
    <dgm:cxn modelId="{D6B0DDCD-8B94-442C-8A5B-6E94ED56AABB}" type="presParOf" srcId="{20817661-A701-4F06-8DB5-80B1D3E22B4C}" destId="{C897F063-F187-4D8B-AF71-E7FA2C8D39DE}" srcOrd="1" destOrd="0" presId="urn:microsoft.com/office/officeart/2005/8/layout/bProcess2"/>
    <dgm:cxn modelId="{91A85403-B095-4DAD-BB8E-9740EA4B45D6}" type="presParOf" srcId="{54BC7378-DEC5-4A56-B9AC-AB6C9796C819}" destId="{1A33407D-3A7D-4059-AB3F-4D1803A1E3DD}" srcOrd="7" destOrd="0" presId="urn:microsoft.com/office/officeart/2005/8/layout/bProcess2"/>
    <dgm:cxn modelId="{3F780415-587B-4E31-BE17-48FE1D089BC9}" type="presParOf" srcId="{54BC7378-DEC5-4A56-B9AC-AB6C9796C819}" destId="{EEF17405-C66F-48FA-9777-027BCD85D68C}" srcOrd="8" destOrd="0" presId="urn:microsoft.com/office/officeart/2005/8/layout/bProcess2"/>
    <dgm:cxn modelId="{AA50F471-5895-430A-A114-B58130790F7A}" type="presParOf" srcId="{EEF17405-C66F-48FA-9777-027BCD85D68C}" destId="{37E4F506-D7A5-4F8B-973D-AC4327C30AE9}" srcOrd="0" destOrd="0" presId="urn:microsoft.com/office/officeart/2005/8/layout/bProcess2"/>
    <dgm:cxn modelId="{C54EA882-9138-4FF5-AE01-5BC5C7DA5B61}" type="presParOf" srcId="{EEF17405-C66F-48FA-9777-027BCD85D68C}" destId="{9EEE5BDB-8031-49FD-9198-D9B54FF992F7}" srcOrd="1" destOrd="0" presId="urn:microsoft.com/office/officeart/2005/8/layout/bProcess2"/>
    <dgm:cxn modelId="{950947D4-48EF-4643-854A-60032A936C4E}" type="presParOf" srcId="{54BC7378-DEC5-4A56-B9AC-AB6C9796C819}" destId="{B1F3A0F8-3DEF-40A5-9402-A8A06A8E2A28}" srcOrd="9" destOrd="0" presId="urn:microsoft.com/office/officeart/2005/8/layout/bProcess2"/>
    <dgm:cxn modelId="{D1D39607-90EC-493C-86E7-6035A64B713B}" type="presParOf" srcId="{54BC7378-DEC5-4A56-B9AC-AB6C9796C819}" destId="{5C439FCE-70EE-4DC2-AC4F-038C6797C1BE}" srcOrd="10" destOrd="0" presId="urn:microsoft.com/office/officeart/2005/8/layout/bProcess2"/>
    <dgm:cxn modelId="{C54BB959-30F2-467A-B690-E71FD5EF2CA0}" type="presParOf" srcId="{5C439FCE-70EE-4DC2-AC4F-038C6797C1BE}" destId="{4AFD7123-1225-460D-8DB4-D539FF83B0AE}" srcOrd="0" destOrd="0" presId="urn:microsoft.com/office/officeart/2005/8/layout/bProcess2"/>
    <dgm:cxn modelId="{A6F44DA2-1F18-4679-BD8F-C3C201D247ED}" type="presParOf" srcId="{5C439FCE-70EE-4DC2-AC4F-038C6797C1BE}" destId="{647B451E-2320-4E84-8034-0FD443857FFB}" srcOrd="1" destOrd="0" presId="urn:microsoft.com/office/officeart/2005/8/layout/bProcess2"/>
    <dgm:cxn modelId="{A569051D-8A98-4757-875E-0222F3C973CE}" type="presParOf" srcId="{54BC7378-DEC5-4A56-B9AC-AB6C9796C819}" destId="{75D55E18-8BA1-40F4-8308-630ACA50625A}" srcOrd="11" destOrd="0" presId="urn:microsoft.com/office/officeart/2005/8/layout/bProcess2"/>
    <dgm:cxn modelId="{B02698CF-59D9-42BD-BAC6-66FEB510F722}" type="presParOf" srcId="{54BC7378-DEC5-4A56-B9AC-AB6C9796C819}" destId="{1ECD7136-3EFA-427D-A4A8-B847F45F2858}" srcOrd="12" destOrd="0" presId="urn:microsoft.com/office/officeart/2005/8/layout/bProcess2"/>
    <dgm:cxn modelId="{B584E1B7-43C6-459F-BE2D-E1BEA4ADB458}" type="presParOf" srcId="{1ECD7136-3EFA-427D-A4A8-B847F45F2858}" destId="{065EEC83-C6FB-47A7-A283-14B40B314E45}" srcOrd="0" destOrd="0" presId="urn:microsoft.com/office/officeart/2005/8/layout/bProcess2"/>
    <dgm:cxn modelId="{48AD6ABE-5093-4FEA-992E-FC519ED30A7F}" type="presParOf" srcId="{1ECD7136-3EFA-427D-A4A8-B847F45F2858}" destId="{0B6C78F9-9F43-4AD8-8F5A-FF7D6A039660}" srcOrd="1" destOrd="0" presId="urn:microsoft.com/office/officeart/2005/8/layout/bProcess2"/>
    <dgm:cxn modelId="{B5A7EA85-7324-49C1-8A77-6C461CA37B72}" type="presParOf" srcId="{54BC7378-DEC5-4A56-B9AC-AB6C9796C819}" destId="{8C700B5B-09F4-4C63-B94E-BBA5A7122786}" srcOrd="13" destOrd="0" presId="urn:microsoft.com/office/officeart/2005/8/layout/bProcess2"/>
    <dgm:cxn modelId="{815ABE47-674F-4F2B-B105-4399DA9ED84D}" type="presParOf" srcId="{54BC7378-DEC5-4A56-B9AC-AB6C9796C819}" destId="{170976AD-3069-40F5-BEF9-E9AFD2300FA9}" srcOrd="1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3BE2B-6E79-954B-B072-6814DB295C51}">
      <dsp:nvSpPr>
        <dsp:cNvPr id="0" name=""/>
        <dsp:cNvSpPr/>
      </dsp:nvSpPr>
      <dsp:spPr>
        <a:xfrm>
          <a:off x="0" y="84953"/>
          <a:ext cx="7620000" cy="103285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solidFill>
                <a:sysClr val="windowText" lastClr="000000"/>
              </a:solidFill>
            </a:rPr>
            <a:t>4-unit course offered Fall and Spring ONLY (16 weeks)</a:t>
          </a:r>
          <a:endParaRPr lang="en-US" sz="2600" kern="1200" dirty="0">
            <a:solidFill>
              <a:sysClr val="windowText" lastClr="000000"/>
            </a:solidFill>
          </a:endParaRPr>
        </a:p>
      </dsp:txBody>
      <dsp:txXfrm>
        <a:off x="50420" y="135373"/>
        <a:ext cx="7519160" cy="932014"/>
      </dsp:txXfrm>
    </dsp:sp>
    <dsp:sp modelId="{B0DC672A-5DB9-A841-9B23-2A16E6F23AC0}">
      <dsp:nvSpPr>
        <dsp:cNvPr id="0" name=""/>
        <dsp:cNvSpPr/>
      </dsp:nvSpPr>
      <dsp:spPr>
        <a:xfrm>
          <a:off x="0" y="1192687"/>
          <a:ext cx="7620000" cy="103285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solidFill>
                <a:sysClr val="windowText" lastClr="000000"/>
              </a:solidFill>
            </a:rPr>
            <a:t>Clinical hours with preceptor, online patient SOAP notes through Typhon</a:t>
          </a:r>
          <a:endParaRPr lang="en-US" sz="2600" kern="1200">
            <a:solidFill>
              <a:sysClr val="windowText" lastClr="000000"/>
            </a:solidFill>
          </a:endParaRPr>
        </a:p>
      </dsp:txBody>
      <dsp:txXfrm>
        <a:off x="50420" y="1243107"/>
        <a:ext cx="7519160" cy="932014"/>
      </dsp:txXfrm>
    </dsp:sp>
    <dsp:sp modelId="{3728209E-1F50-A84D-A9DB-BC0166C2476E}">
      <dsp:nvSpPr>
        <dsp:cNvPr id="0" name=""/>
        <dsp:cNvSpPr/>
      </dsp:nvSpPr>
      <dsp:spPr>
        <a:xfrm>
          <a:off x="0" y="2300421"/>
          <a:ext cx="7620000" cy="103285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solidFill>
                <a:sysClr val="windowText" lastClr="000000"/>
              </a:solidFill>
            </a:rPr>
            <a:t>4 units enrolled=180 clinical hours (45 hours per unit)</a:t>
          </a:r>
          <a:endParaRPr lang="en-US" sz="2600" kern="1200">
            <a:solidFill>
              <a:sysClr val="windowText" lastClr="000000"/>
            </a:solidFill>
          </a:endParaRPr>
        </a:p>
      </dsp:txBody>
      <dsp:txXfrm>
        <a:off x="50420" y="2350841"/>
        <a:ext cx="7519160" cy="932014"/>
      </dsp:txXfrm>
    </dsp:sp>
    <dsp:sp modelId="{7870B945-622A-604F-BF37-BD0A97973865}">
      <dsp:nvSpPr>
        <dsp:cNvPr id="0" name=""/>
        <dsp:cNvSpPr/>
      </dsp:nvSpPr>
      <dsp:spPr>
        <a:xfrm>
          <a:off x="0" y="3493108"/>
          <a:ext cx="7620000" cy="103285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solidFill>
                <a:sysClr val="windowText" lastClr="000000"/>
              </a:solidFill>
            </a:rPr>
            <a:t>Approx 1-2 days per week (12 hours) of clinical expected </a:t>
          </a:r>
          <a:endParaRPr lang="en-US" sz="2600" kern="1200">
            <a:solidFill>
              <a:sysClr val="windowText" lastClr="000000"/>
            </a:solidFill>
          </a:endParaRPr>
        </a:p>
      </dsp:txBody>
      <dsp:txXfrm>
        <a:off x="50420" y="3543528"/>
        <a:ext cx="751916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456B5-C41F-2A48-85D4-01CC03EB8FDF}">
      <dsp:nvSpPr>
        <dsp:cNvPr id="0" name=""/>
        <dsp:cNvSpPr/>
      </dsp:nvSpPr>
      <dsp:spPr>
        <a:xfrm>
          <a:off x="0" y="1117"/>
          <a:ext cx="8229600" cy="638038"/>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ysClr val="windowText" lastClr="000000"/>
              </a:solidFill>
            </a:rPr>
            <a:t>Total Program Clinical Requirements: 540 Clinical Hours of Direct Patient Care</a:t>
          </a:r>
          <a:endParaRPr lang="en-US" sz="2400" kern="1200" dirty="0">
            <a:solidFill>
              <a:sysClr val="windowText" lastClr="000000"/>
            </a:solidFill>
          </a:endParaRPr>
        </a:p>
      </dsp:txBody>
      <dsp:txXfrm>
        <a:off x="31146" y="32263"/>
        <a:ext cx="8167308" cy="575746"/>
      </dsp:txXfrm>
    </dsp:sp>
    <dsp:sp modelId="{7E8E32C3-CD63-4B44-ADC9-4C8A81F1700B}">
      <dsp:nvSpPr>
        <dsp:cNvPr id="0" name=""/>
        <dsp:cNvSpPr/>
      </dsp:nvSpPr>
      <dsp:spPr>
        <a:xfrm>
          <a:off x="0" y="648732"/>
          <a:ext cx="8229600" cy="638038"/>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ysClr val="windowText" lastClr="000000"/>
              </a:solidFill>
            </a:rPr>
            <a:t>400 Hours of Primary Care (Must include older adults)</a:t>
          </a:r>
          <a:endParaRPr lang="en-US" sz="2400" kern="1200">
            <a:solidFill>
              <a:sysClr val="windowText" lastClr="000000"/>
            </a:solidFill>
          </a:endParaRPr>
        </a:p>
      </dsp:txBody>
      <dsp:txXfrm>
        <a:off x="31146" y="679878"/>
        <a:ext cx="8167308" cy="575746"/>
      </dsp:txXfrm>
    </dsp:sp>
    <dsp:sp modelId="{0E9037EC-B6C3-2640-A836-FE8C2239FA5B}">
      <dsp:nvSpPr>
        <dsp:cNvPr id="0" name=""/>
        <dsp:cNvSpPr/>
      </dsp:nvSpPr>
      <dsp:spPr>
        <a:xfrm>
          <a:off x="0" y="1296347"/>
          <a:ext cx="8229600" cy="638038"/>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ysClr val="windowText" lastClr="000000"/>
              </a:solidFill>
            </a:rPr>
            <a:t>92 Hours seeing Pediatric Patients (infant-21 years old)</a:t>
          </a:r>
          <a:endParaRPr lang="en-US" sz="2400" kern="1200">
            <a:solidFill>
              <a:sysClr val="windowText" lastClr="000000"/>
            </a:solidFill>
          </a:endParaRPr>
        </a:p>
      </dsp:txBody>
      <dsp:txXfrm>
        <a:off x="31146" y="1327493"/>
        <a:ext cx="8167308" cy="575746"/>
      </dsp:txXfrm>
    </dsp:sp>
    <dsp:sp modelId="{81BE01EE-7853-204A-BB4E-E1AE6DB5CDA3}">
      <dsp:nvSpPr>
        <dsp:cNvPr id="0" name=""/>
        <dsp:cNvSpPr/>
      </dsp:nvSpPr>
      <dsp:spPr>
        <a:xfrm>
          <a:off x="0" y="1943962"/>
          <a:ext cx="8229600" cy="638038"/>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ysClr val="windowText" lastClr="000000"/>
              </a:solidFill>
            </a:rPr>
            <a:t>48 Hours seeing Women's Health Patients (8 hours must be OB related)</a:t>
          </a:r>
          <a:endParaRPr lang="en-US" sz="2400" kern="1200">
            <a:solidFill>
              <a:sysClr val="windowText" lastClr="000000"/>
            </a:solidFill>
          </a:endParaRPr>
        </a:p>
      </dsp:txBody>
      <dsp:txXfrm>
        <a:off x="31146" y="1975108"/>
        <a:ext cx="8167308" cy="575746"/>
      </dsp:txXfrm>
    </dsp:sp>
    <dsp:sp modelId="{2B05444C-AA25-9B48-9F0E-CAAFAA380B1D}">
      <dsp:nvSpPr>
        <dsp:cNvPr id="0" name=""/>
        <dsp:cNvSpPr/>
      </dsp:nvSpPr>
      <dsp:spPr>
        <a:xfrm>
          <a:off x="0" y="2591577"/>
          <a:ext cx="8229600" cy="638038"/>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ysClr val="windowText" lastClr="000000"/>
              </a:solidFill>
            </a:rPr>
            <a:t>*No more than 100 hours in specialty practice</a:t>
          </a:r>
          <a:endParaRPr lang="en-US" sz="2400" kern="1200">
            <a:solidFill>
              <a:sysClr val="windowText" lastClr="000000"/>
            </a:solidFill>
          </a:endParaRPr>
        </a:p>
      </dsp:txBody>
      <dsp:txXfrm>
        <a:off x="31146" y="2622723"/>
        <a:ext cx="8167308" cy="575746"/>
      </dsp:txXfrm>
    </dsp:sp>
    <dsp:sp modelId="{57B38784-EB4E-234F-A085-8FEC7E523D19}">
      <dsp:nvSpPr>
        <dsp:cNvPr id="0" name=""/>
        <dsp:cNvSpPr/>
      </dsp:nvSpPr>
      <dsp:spPr>
        <a:xfrm>
          <a:off x="0" y="3239192"/>
          <a:ext cx="8229600" cy="638038"/>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ysClr val="windowText" lastClr="000000"/>
              </a:solidFill>
            </a:rPr>
            <a:t>*Urgent care counts towards any of these categories</a:t>
          </a:r>
          <a:endParaRPr lang="en-US" sz="2400" kern="1200">
            <a:solidFill>
              <a:sysClr val="windowText" lastClr="000000"/>
            </a:solidFill>
          </a:endParaRPr>
        </a:p>
      </dsp:txBody>
      <dsp:txXfrm>
        <a:off x="31146" y="3270338"/>
        <a:ext cx="8167308" cy="575746"/>
      </dsp:txXfrm>
    </dsp:sp>
    <dsp:sp modelId="{95C194C0-7D0A-3545-994B-409AEEBDC24A}">
      <dsp:nvSpPr>
        <dsp:cNvPr id="0" name=""/>
        <dsp:cNvSpPr/>
      </dsp:nvSpPr>
      <dsp:spPr>
        <a:xfrm>
          <a:off x="0" y="3886807"/>
          <a:ext cx="8229600" cy="638038"/>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ysClr val="windowText" lastClr="000000"/>
              </a:solidFill>
            </a:rPr>
            <a:t>*You can stay in primary care to complete all of these hours if you see these type of patients </a:t>
          </a:r>
          <a:endParaRPr lang="en-US" sz="2400" kern="1200">
            <a:solidFill>
              <a:sysClr val="windowText" lastClr="000000"/>
            </a:solidFill>
          </a:endParaRPr>
        </a:p>
      </dsp:txBody>
      <dsp:txXfrm>
        <a:off x="31146" y="3917953"/>
        <a:ext cx="8167308" cy="575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D2DE4-316E-4CF6-A864-A35D8D8B3FA2}">
      <dsp:nvSpPr>
        <dsp:cNvPr id="0" name=""/>
        <dsp:cNvSpPr/>
      </dsp:nvSpPr>
      <dsp:spPr>
        <a:xfrm>
          <a:off x="0" y="1032702"/>
          <a:ext cx="2558316" cy="1723204"/>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Determine Placement Start Date (Spring Year I  FT, Spring Year 2 PT)</a:t>
          </a:r>
        </a:p>
      </dsp:txBody>
      <dsp:txXfrm>
        <a:off x="374657" y="1285059"/>
        <a:ext cx="1809002" cy="1218490"/>
      </dsp:txXfrm>
    </dsp:sp>
    <dsp:sp modelId="{1EDCE170-028B-41A8-8D58-914392D83995}">
      <dsp:nvSpPr>
        <dsp:cNvPr id="0" name=""/>
        <dsp:cNvSpPr/>
      </dsp:nvSpPr>
      <dsp:spPr>
        <a:xfrm rot="10791864">
          <a:off x="1155437" y="2828076"/>
          <a:ext cx="252177" cy="133654"/>
        </a:xfrm>
        <a:prstGeom prst="triangle">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84DE17D-22A9-498E-A735-E0D7DD37F479}">
      <dsp:nvSpPr>
        <dsp:cNvPr id="0" name=""/>
        <dsp:cNvSpPr/>
      </dsp:nvSpPr>
      <dsp:spPr>
        <a:xfrm>
          <a:off x="45852" y="3026335"/>
          <a:ext cx="2476592" cy="1953496"/>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Use your network! Ask a preferred provider. Send start date, projected hours, CV. Or ask for our suggestions.</a:t>
          </a:r>
        </a:p>
      </dsp:txBody>
      <dsp:txXfrm>
        <a:off x="408541" y="3312418"/>
        <a:ext cx="1751214" cy="1381330"/>
      </dsp:txXfrm>
    </dsp:sp>
    <dsp:sp modelId="{B4569FD9-F786-4420-86DF-593D5B262C25}">
      <dsp:nvSpPr>
        <dsp:cNvPr id="0" name=""/>
        <dsp:cNvSpPr/>
      </dsp:nvSpPr>
      <dsp:spPr>
        <a:xfrm rot="5637584">
          <a:off x="2614790" y="4037092"/>
          <a:ext cx="252177" cy="133654"/>
        </a:xfrm>
        <a:prstGeom prst="triangle">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66236C4-27D9-4596-8B44-0334EC0BD927}">
      <dsp:nvSpPr>
        <dsp:cNvPr id="0" name=""/>
        <dsp:cNvSpPr/>
      </dsp:nvSpPr>
      <dsp:spPr>
        <a:xfrm>
          <a:off x="2943438" y="3459904"/>
          <a:ext cx="2944989" cy="151992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Email Nursing Support Coordinator regarding contract (AA) status,  and wait for contract to be completed.  </a:t>
          </a:r>
        </a:p>
      </dsp:txBody>
      <dsp:txXfrm>
        <a:off x="3374722" y="3682492"/>
        <a:ext cx="2082421" cy="1074751"/>
      </dsp:txXfrm>
    </dsp:sp>
    <dsp:sp modelId="{0CAFA705-2BAD-4023-B6D0-2347CFF407FD}">
      <dsp:nvSpPr>
        <dsp:cNvPr id="0" name=""/>
        <dsp:cNvSpPr/>
      </dsp:nvSpPr>
      <dsp:spPr>
        <a:xfrm>
          <a:off x="4289844" y="3263205"/>
          <a:ext cx="252177" cy="133654"/>
        </a:xfrm>
        <a:prstGeom prst="triangle">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897F063-F187-4D8B-AF71-E7FA2C8D39DE}">
      <dsp:nvSpPr>
        <dsp:cNvPr id="0" name=""/>
        <dsp:cNvSpPr/>
      </dsp:nvSpPr>
      <dsp:spPr>
        <a:xfrm>
          <a:off x="3007281" y="2248595"/>
          <a:ext cx="2817304" cy="959130"/>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If contract complete, start onboarding  </a:t>
          </a:r>
        </a:p>
      </dsp:txBody>
      <dsp:txXfrm>
        <a:off x="3419866" y="2389056"/>
        <a:ext cx="1992134" cy="678208"/>
      </dsp:txXfrm>
    </dsp:sp>
    <dsp:sp modelId="{1A33407D-3A7D-4059-AB3F-4D1803A1E3DD}">
      <dsp:nvSpPr>
        <dsp:cNvPr id="0" name=""/>
        <dsp:cNvSpPr/>
      </dsp:nvSpPr>
      <dsp:spPr>
        <a:xfrm>
          <a:off x="4289844" y="2051896"/>
          <a:ext cx="252177" cy="133654"/>
        </a:xfrm>
        <a:prstGeom prst="triangle">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EEE5BDB-8031-49FD-9198-D9B54FF992F7}">
      <dsp:nvSpPr>
        <dsp:cNvPr id="0" name=""/>
        <dsp:cNvSpPr/>
      </dsp:nvSpPr>
      <dsp:spPr>
        <a:xfrm>
          <a:off x="2923561" y="354168"/>
          <a:ext cx="2984742" cy="1642249"/>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Complete onboarding requirements. Update castle branch if needed.</a:t>
          </a:r>
        </a:p>
      </dsp:txBody>
      <dsp:txXfrm>
        <a:off x="3360666" y="594670"/>
        <a:ext cx="2110532" cy="1161245"/>
      </dsp:txXfrm>
    </dsp:sp>
    <dsp:sp modelId="{B1F3A0F8-3DEF-40A5-9402-A8A06A8E2A28}">
      <dsp:nvSpPr>
        <dsp:cNvPr id="0" name=""/>
        <dsp:cNvSpPr/>
      </dsp:nvSpPr>
      <dsp:spPr>
        <a:xfrm rot="4878542">
          <a:off x="6024549" y="843298"/>
          <a:ext cx="252177" cy="133654"/>
        </a:xfrm>
        <a:prstGeom prst="triangle">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47B451E-2320-4E84-8034-0FD443857FFB}">
      <dsp:nvSpPr>
        <dsp:cNvPr id="0" name=""/>
        <dsp:cNvSpPr/>
      </dsp:nvSpPr>
      <dsp:spPr>
        <a:xfrm>
          <a:off x="6376924" y="354168"/>
          <a:ext cx="1893818" cy="753245"/>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Set schedule directly with preceptor</a:t>
          </a:r>
        </a:p>
      </dsp:txBody>
      <dsp:txXfrm>
        <a:off x="6654267" y="464478"/>
        <a:ext cx="1339132" cy="532625"/>
      </dsp:txXfrm>
    </dsp:sp>
    <dsp:sp modelId="{75D55E18-8BA1-40F4-8308-630ACA50625A}">
      <dsp:nvSpPr>
        <dsp:cNvPr id="0" name=""/>
        <dsp:cNvSpPr/>
      </dsp:nvSpPr>
      <dsp:spPr>
        <a:xfrm rot="10800000">
          <a:off x="7197744" y="1181912"/>
          <a:ext cx="252177" cy="133654"/>
        </a:xfrm>
        <a:prstGeom prst="triangle">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B6C78F9-9F43-4AD8-8F5A-FF7D6A039660}">
      <dsp:nvSpPr>
        <dsp:cNvPr id="0" name=""/>
        <dsp:cNvSpPr/>
      </dsp:nvSpPr>
      <dsp:spPr>
        <a:xfrm>
          <a:off x="6718258" y="1382500"/>
          <a:ext cx="1211150" cy="674689"/>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Start Clinical !</a:t>
          </a:r>
        </a:p>
      </dsp:txBody>
      <dsp:txXfrm>
        <a:off x="6895627" y="1481306"/>
        <a:ext cx="856412" cy="477077"/>
      </dsp:txXfrm>
    </dsp:sp>
    <dsp:sp modelId="{8C700B5B-09F4-4C63-B94E-BBA5A7122786}">
      <dsp:nvSpPr>
        <dsp:cNvPr id="0" name=""/>
        <dsp:cNvSpPr/>
      </dsp:nvSpPr>
      <dsp:spPr>
        <a:xfrm rot="10800000">
          <a:off x="7197744" y="2131689"/>
          <a:ext cx="252177" cy="133654"/>
        </a:xfrm>
        <a:prstGeom prst="triangle">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70976AD-3069-40F5-BEF9-E9AFD2300FA9}">
      <dsp:nvSpPr>
        <dsp:cNvPr id="0" name=""/>
        <dsp:cNvSpPr/>
      </dsp:nvSpPr>
      <dsp:spPr>
        <a:xfrm>
          <a:off x="6268558" y="2332278"/>
          <a:ext cx="2110549" cy="1581278"/>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Ask Preceptor if they can precept again! </a:t>
          </a:r>
        </a:p>
      </dsp:txBody>
      <dsp:txXfrm>
        <a:off x="6577641" y="2563851"/>
        <a:ext cx="1492383" cy="1118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B0E7F29-98AE-CD47-A6FA-C12EE97F0356}" type="datetimeFigureOut">
              <a:rPr lang="en-US" smtClean="0"/>
              <a:t>5/24/23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F5AF153-687B-8348-9880-91DB371D3C26}" type="slidenum">
              <a:rPr lang="en-US" smtClean="0"/>
              <a:t>‹#›</a:t>
            </a:fld>
            <a:endParaRPr lang="en-US"/>
          </a:p>
        </p:txBody>
      </p:sp>
    </p:spTree>
    <p:extLst>
      <p:ext uri="{BB962C8B-B14F-4D97-AF65-F5344CB8AC3E}">
        <p14:creationId xmlns:p14="http://schemas.microsoft.com/office/powerpoint/2010/main" val="373084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5BBA98D-1A7F-6F7D-BA9E-D34BCD5623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704CCCC-BF78-9A76-4DA0-515080129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3E2D2ADD-8F5E-0F17-9525-209AB1FBB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58B6AD-DE9A-7F47-9769-DB4C0254F1E3}"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381000" cy="6858000"/>
          </a:xfrm>
          <a:custGeom>
            <a:avLst/>
            <a:gdLst/>
            <a:ahLst/>
            <a:cxnLst/>
            <a:rect l="l" t="t" r="r" b="b"/>
            <a:pathLst>
              <a:path w="381000" h="6858000">
                <a:moveTo>
                  <a:pt x="0" y="6858000"/>
                </a:moveTo>
                <a:lnTo>
                  <a:pt x="381000" y="6858000"/>
                </a:lnTo>
                <a:lnTo>
                  <a:pt x="381000" y="0"/>
                </a:lnTo>
                <a:lnTo>
                  <a:pt x="0" y="0"/>
                </a:lnTo>
                <a:lnTo>
                  <a:pt x="0" y="6858000"/>
                </a:lnTo>
                <a:close/>
              </a:path>
            </a:pathLst>
          </a:custGeom>
          <a:solidFill>
            <a:srgbClr val="FF0000"/>
          </a:solidFill>
        </p:spPr>
        <p:txBody>
          <a:bodyPr wrap="square" lIns="0" tIns="0" rIns="0" bIns="0" rtlCol="0"/>
          <a:lstStyle/>
          <a:p>
            <a:endParaRPr/>
          </a:p>
        </p:txBody>
      </p:sp>
      <p:sp>
        <p:nvSpPr>
          <p:cNvPr id="17" name="bk object 17"/>
          <p:cNvSpPr/>
          <p:nvPr/>
        </p:nvSpPr>
        <p:spPr>
          <a:xfrm>
            <a:off x="0" y="0"/>
            <a:ext cx="381000" cy="6858000"/>
          </a:xfrm>
          <a:custGeom>
            <a:avLst/>
            <a:gdLst/>
            <a:ahLst/>
            <a:cxnLst/>
            <a:rect l="l" t="t" r="r" b="b"/>
            <a:pathLst>
              <a:path w="381000" h="6858000">
                <a:moveTo>
                  <a:pt x="0" y="6858000"/>
                </a:moveTo>
                <a:lnTo>
                  <a:pt x="381000" y="6858000"/>
                </a:lnTo>
                <a:lnTo>
                  <a:pt x="381000" y="0"/>
                </a:lnTo>
                <a:lnTo>
                  <a:pt x="0" y="0"/>
                </a:lnTo>
                <a:lnTo>
                  <a:pt x="0" y="6858000"/>
                </a:lnTo>
                <a:close/>
              </a:path>
            </a:pathLst>
          </a:custGeom>
          <a:solidFill>
            <a:srgbClr val="FF0000"/>
          </a:solidFill>
        </p:spPr>
        <p:txBody>
          <a:bodyPr wrap="square" lIns="0" tIns="0" rIns="0" bIns="0" rtlCol="0"/>
          <a:lstStyle/>
          <a:p>
            <a:endParaRPr/>
          </a:p>
        </p:txBody>
      </p:sp>
      <p:sp>
        <p:nvSpPr>
          <p:cNvPr id="18" name="bk object 18"/>
          <p:cNvSpPr/>
          <p:nvPr/>
        </p:nvSpPr>
        <p:spPr>
          <a:xfrm>
            <a:off x="381000" y="0"/>
            <a:ext cx="381635" cy="6858000"/>
          </a:xfrm>
          <a:custGeom>
            <a:avLst/>
            <a:gdLst/>
            <a:ahLst/>
            <a:cxnLst/>
            <a:rect l="l" t="t" r="r" b="b"/>
            <a:pathLst>
              <a:path w="381634" h="6858000">
                <a:moveTo>
                  <a:pt x="0" y="6858000"/>
                </a:moveTo>
                <a:lnTo>
                  <a:pt x="381012" y="6858000"/>
                </a:lnTo>
                <a:lnTo>
                  <a:pt x="381012" y="0"/>
                </a:lnTo>
                <a:lnTo>
                  <a:pt x="0" y="0"/>
                </a:lnTo>
                <a:lnTo>
                  <a:pt x="0" y="6858000"/>
                </a:lnTo>
                <a:close/>
              </a:path>
            </a:pathLst>
          </a:custGeom>
          <a:solidFill>
            <a:srgbClr val="C0C0C0"/>
          </a:solidFill>
        </p:spPr>
        <p:txBody>
          <a:bodyPr wrap="square" lIns="0" tIns="0" rIns="0" bIns="0" rtlCol="0"/>
          <a:lstStyle/>
          <a:p>
            <a:endParaRPr/>
          </a:p>
        </p:txBody>
      </p:sp>
      <p:sp>
        <p:nvSpPr>
          <p:cNvPr id="19" name="bk object 19"/>
          <p:cNvSpPr/>
          <p:nvPr/>
        </p:nvSpPr>
        <p:spPr>
          <a:xfrm>
            <a:off x="381000" y="0"/>
            <a:ext cx="381635" cy="6858000"/>
          </a:xfrm>
          <a:custGeom>
            <a:avLst/>
            <a:gdLst/>
            <a:ahLst/>
            <a:cxnLst/>
            <a:rect l="l" t="t" r="r" b="b"/>
            <a:pathLst>
              <a:path w="381634" h="6858000">
                <a:moveTo>
                  <a:pt x="0" y="6858000"/>
                </a:moveTo>
                <a:lnTo>
                  <a:pt x="381012" y="6858000"/>
                </a:lnTo>
                <a:lnTo>
                  <a:pt x="381012" y="0"/>
                </a:lnTo>
                <a:lnTo>
                  <a:pt x="0" y="0"/>
                </a:lnTo>
                <a:lnTo>
                  <a:pt x="0" y="6858000"/>
                </a:lnTo>
                <a:close/>
              </a:path>
            </a:pathLst>
          </a:custGeom>
          <a:solidFill>
            <a:srgbClr val="C0C0C0"/>
          </a:solidFill>
        </p:spPr>
        <p:txBody>
          <a:bodyPr wrap="square" lIns="0" tIns="0" rIns="0" bIns="0" rtlCol="0"/>
          <a:lstStyle/>
          <a:p>
            <a:endParaRPr/>
          </a:p>
        </p:txBody>
      </p:sp>
      <p:sp>
        <p:nvSpPr>
          <p:cNvPr id="20" name="bk object 20"/>
          <p:cNvSpPr/>
          <p:nvPr/>
        </p:nvSpPr>
        <p:spPr>
          <a:xfrm>
            <a:off x="990600" y="5867400"/>
            <a:ext cx="2523743" cy="6095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8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381000" cy="6858000"/>
          </a:xfrm>
          <a:custGeom>
            <a:avLst/>
            <a:gdLst/>
            <a:ahLst/>
            <a:cxnLst/>
            <a:rect l="l" t="t" r="r" b="b"/>
            <a:pathLst>
              <a:path w="381000" h="6858000">
                <a:moveTo>
                  <a:pt x="0" y="6858000"/>
                </a:moveTo>
                <a:lnTo>
                  <a:pt x="381000" y="6858000"/>
                </a:lnTo>
                <a:lnTo>
                  <a:pt x="381000" y="0"/>
                </a:lnTo>
                <a:lnTo>
                  <a:pt x="0" y="0"/>
                </a:lnTo>
                <a:lnTo>
                  <a:pt x="0" y="6858000"/>
                </a:lnTo>
                <a:close/>
              </a:path>
            </a:pathLst>
          </a:custGeom>
          <a:solidFill>
            <a:srgbClr val="FF0000"/>
          </a:solidFill>
        </p:spPr>
        <p:txBody>
          <a:bodyPr wrap="square" lIns="0" tIns="0" rIns="0" bIns="0" rtlCol="0"/>
          <a:lstStyle/>
          <a:p>
            <a:endParaRPr/>
          </a:p>
        </p:txBody>
      </p:sp>
      <p:sp>
        <p:nvSpPr>
          <p:cNvPr id="17" name="bk object 17"/>
          <p:cNvSpPr/>
          <p:nvPr/>
        </p:nvSpPr>
        <p:spPr>
          <a:xfrm>
            <a:off x="0" y="0"/>
            <a:ext cx="381000" cy="6858000"/>
          </a:xfrm>
          <a:custGeom>
            <a:avLst/>
            <a:gdLst/>
            <a:ahLst/>
            <a:cxnLst/>
            <a:rect l="l" t="t" r="r" b="b"/>
            <a:pathLst>
              <a:path w="381000" h="6858000">
                <a:moveTo>
                  <a:pt x="0" y="6858000"/>
                </a:moveTo>
                <a:lnTo>
                  <a:pt x="381000" y="6858000"/>
                </a:lnTo>
                <a:lnTo>
                  <a:pt x="381000" y="0"/>
                </a:lnTo>
                <a:lnTo>
                  <a:pt x="0" y="0"/>
                </a:lnTo>
                <a:lnTo>
                  <a:pt x="0" y="6858000"/>
                </a:lnTo>
                <a:close/>
              </a:path>
            </a:pathLst>
          </a:custGeom>
          <a:solidFill>
            <a:srgbClr val="FF0000"/>
          </a:solidFill>
        </p:spPr>
        <p:txBody>
          <a:bodyPr wrap="square" lIns="0" tIns="0" rIns="0" bIns="0" rtlCol="0"/>
          <a:lstStyle/>
          <a:p>
            <a:endParaRPr/>
          </a:p>
        </p:txBody>
      </p:sp>
      <p:sp>
        <p:nvSpPr>
          <p:cNvPr id="18" name="bk object 18"/>
          <p:cNvSpPr/>
          <p:nvPr/>
        </p:nvSpPr>
        <p:spPr>
          <a:xfrm>
            <a:off x="381000" y="0"/>
            <a:ext cx="381635" cy="6858000"/>
          </a:xfrm>
          <a:custGeom>
            <a:avLst/>
            <a:gdLst/>
            <a:ahLst/>
            <a:cxnLst/>
            <a:rect l="l" t="t" r="r" b="b"/>
            <a:pathLst>
              <a:path w="381634" h="6858000">
                <a:moveTo>
                  <a:pt x="0" y="6858000"/>
                </a:moveTo>
                <a:lnTo>
                  <a:pt x="381012" y="6858000"/>
                </a:lnTo>
                <a:lnTo>
                  <a:pt x="381012" y="0"/>
                </a:lnTo>
                <a:lnTo>
                  <a:pt x="0" y="0"/>
                </a:lnTo>
                <a:lnTo>
                  <a:pt x="0" y="6858000"/>
                </a:lnTo>
                <a:close/>
              </a:path>
            </a:pathLst>
          </a:custGeom>
          <a:solidFill>
            <a:srgbClr val="C0C0C0"/>
          </a:solidFill>
        </p:spPr>
        <p:txBody>
          <a:bodyPr wrap="square" lIns="0" tIns="0" rIns="0" bIns="0" rtlCol="0"/>
          <a:lstStyle/>
          <a:p>
            <a:endParaRPr/>
          </a:p>
        </p:txBody>
      </p:sp>
      <p:sp>
        <p:nvSpPr>
          <p:cNvPr id="19" name="bk object 19"/>
          <p:cNvSpPr/>
          <p:nvPr/>
        </p:nvSpPr>
        <p:spPr>
          <a:xfrm>
            <a:off x="381000" y="0"/>
            <a:ext cx="381635" cy="6858000"/>
          </a:xfrm>
          <a:custGeom>
            <a:avLst/>
            <a:gdLst/>
            <a:ahLst/>
            <a:cxnLst/>
            <a:rect l="l" t="t" r="r" b="b"/>
            <a:pathLst>
              <a:path w="381634" h="6858000">
                <a:moveTo>
                  <a:pt x="0" y="6858000"/>
                </a:moveTo>
                <a:lnTo>
                  <a:pt x="381012" y="6858000"/>
                </a:lnTo>
                <a:lnTo>
                  <a:pt x="381012" y="0"/>
                </a:lnTo>
                <a:lnTo>
                  <a:pt x="0" y="0"/>
                </a:lnTo>
                <a:lnTo>
                  <a:pt x="0" y="6858000"/>
                </a:lnTo>
                <a:close/>
              </a:path>
            </a:pathLst>
          </a:custGeom>
          <a:solidFill>
            <a:srgbClr val="C0C0C0"/>
          </a:solidFill>
        </p:spPr>
        <p:txBody>
          <a:bodyPr wrap="square" lIns="0" tIns="0" rIns="0" bIns="0" rtlCol="0"/>
          <a:lstStyle/>
          <a:p>
            <a:endParaRPr/>
          </a:p>
        </p:txBody>
      </p:sp>
      <p:sp>
        <p:nvSpPr>
          <p:cNvPr id="20" name="bk object 20"/>
          <p:cNvSpPr/>
          <p:nvPr/>
        </p:nvSpPr>
        <p:spPr>
          <a:xfrm>
            <a:off x="990600" y="5867400"/>
            <a:ext cx="2523743" cy="6095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7" descr="Arch6_horizontal Logo copy.jpg">
            <a:extLst>
              <a:ext uri="{FF2B5EF4-FFF2-40B4-BE49-F238E27FC236}">
                <a16:creationId xmlns:a16="http://schemas.microsoft.com/office/drawing/2014/main" id="{18F8586B-A35D-C245-9583-254C768B0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EE91475F-23A4-EF7B-E1E6-A47FA65B7868}"/>
              </a:ext>
            </a:extLst>
          </p:cNvPr>
          <p:cNvSpPr>
            <a:spLocks noGrp="1"/>
          </p:cNvSpPr>
          <p:nvPr>
            <p:ph type="dt" sz="half" idx="10"/>
          </p:nvPr>
        </p:nvSpPr>
        <p:spPr/>
        <p:txBody>
          <a:bodyPr/>
          <a:lstStyle>
            <a:lvl1pPr>
              <a:defRPr>
                <a:cs typeface="+mn-cs"/>
              </a:defRPr>
            </a:lvl1pPr>
          </a:lstStyle>
          <a:p>
            <a:pPr>
              <a:defRPr/>
            </a:pPr>
            <a:endParaRPr lang="en-US"/>
          </a:p>
        </p:txBody>
      </p:sp>
      <p:sp>
        <p:nvSpPr>
          <p:cNvPr id="6" name="Footer Placeholder 4">
            <a:extLst>
              <a:ext uri="{FF2B5EF4-FFF2-40B4-BE49-F238E27FC236}">
                <a16:creationId xmlns:a16="http://schemas.microsoft.com/office/drawing/2014/main" id="{5D915CD8-F0B7-0690-8E79-B4F0C3CB88B7}"/>
              </a:ext>
            </a:extLst>
          </p:cNvPr>
          <p:cNvSpPr>
            <a:spLocks noGrp="1"/>
          </p:cNvSpPr>
          <p:nvPr>
            <p:ph type="ftr" sz="quarter" idx="11"/>
          </p:nvPr>
        </p:nvSpPr>
        <p:spPr/>
        <p:txBody>
          <a:bodyPr/>
          <a:lstStyle>
            <a:lvl1pPr>
              <a:defRPr>
                <a:cs typeface="+mn-cs"/>
              </a:defRPr>
            </a:lvl1pPr>
          </a:lstStyle>
          <a:p>
            <a:pPr>
              <a:defRPr/>
            </a:pPr>
            <a:endParaRPr lang="en-US"/>
          </a:p>
        </p:txBody>
      </p:sp>
      <p:sp>
        <p:nvSpPr>
          <p:cNvPr id="7" name="Slide Number Placeholder 5">
            <a:extLst>
              <a:ext uri="{FF2B5EF4-FFF2-40B4-BE49-F238E27FC236}">
                <a16:creationId xmlns:a16="http://schemas.microsoft.com/office/drawing/2014/main" id="{1F810128-52BD-87CB-29B1-E2780F7FF8AB}"/>
              </a:ext>
            </a:extLst>
          </p:cNvPr>
          <p:cNvSpPr>
            <a:spLocks noGrp="1"/>
          </p:cNvSpPr>
          <p:nvPr>
            <p:ph type="sldNum" sz="quarter" idx="12"/>
          </p:nvPr>
        </p:nvSpPr>
        <p:spPr/>
        <p:txBody>
          <a:bodyPr/>
          <a:lstStyle>
            <a:lvl1pPr>
              <a:defRPr smtClean="0"/>
            </a:lvl1pPr>
          </a:lstStyle>
          <a:p>
            <a:pPr>
              <a:defRPr/>
            </a:pPr>
            <a:fld id="{FE1EF25A-0873-0A49-B196-457AFA5C0F2A}" type="slidenum">
              <a:rPr lang="en-US" altLang="en-US"/>
              <a:pPr>
                <a:defRPr/>
              </a:pPr>
              <a:t>‹#›</a:t>
            </a:fld>
            <a:endParaRPr lang="en-US" altLang="en-US"/>
          </a:p>
        </p:txBody>
      </p:sp>
    </p:spTree>
    <p:extLst>
      <p:ext uri="{BB962C8B-B14F-4D97-AF65-F5344CB8AC3E}">
        <p14:creationId xmlns:p14="http://schemas.microsoft.com/office/powerpoint/2010/main" val="96437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82BC0CA-3DEC-0498-83EA-2C9B11AD86C9}"/>
              </a:ext>
            </a:extLst>
          </p:cNvPr>
          <p:cNvSpPr>
            <a:spLocks noGrp="1"/>
          </p:cNvSpPr>
          <p:nvPr>
            <p:ph type="dt" sz="half" idx="10"/>
          </p:nvPr>
        </p:nvSpPr>
        <p:spPr/>
        <p:txBody>
          <a:bodyPr/>
          <a:lstStyle>
            <a:lvl1pPr>
              <a:defRPr>
                <a:cs typeface="+mn-cs"/>
              </a:defRPr>
            </a:lvl1pPr>
          </a:lstStyle>
          <a:p>
            <a:pPr>
              <a:defRPr/>
            </a:pPr>
            <a:endParaRPr lang="en-US"/>
          </a:p>
        </p:txBody>
      </p:sp>
      <p:sp>
        <p:nvSpPr>
          <p:cNvPr id="6" name="Footer Placeholder 4">
            <a:extLst>
              <a:ext uri="{FF2B5EF4-FFF2-40B4-BE49-F238E27FC236}">
                <a16:creationId xmlns:a16="http://schemas.microsoft.com/office/drawing/2014/main" id="{911485D7-962D-F2CD-2BD9-088792E03EE1}"/>
              </a:ext>
            </a:extLst>
          </p:cNvPr>
          <p:cNvSpPr>
            <a:spLocks noGrp="1"/>
          </p:cNvSpPr>
          <p:nvPr>
            <p:ph type="ftr" sz="quarter" idx="11"/>
          </p:nvPr>
        </p:nvSpPr>
        <p:spPr/>
        <p:txBody>
          <a:bodyPr/>
          <a:lstStyle>
            <a:lvl1pPr>
              <a:defRPr>
                <a:cs typeface="+mn-cs"/>
              </a:defRPr>
            </a:lvl1pPr>
          </a:lstStyle>
          <a:p>
            <a:pPr>
              <a:defRPr/>
            </a:pPr>
            <a:endParaRPr lang="en-US"/>
          </a:p>
        </p:txBody>
      </p:sp>
      <p:sp>
        <p:nvSpPr>
          <p:cNvPr id="7" name="Slide Number Placeholder 5">
            <a:extLst>
              <a:ext uri="{FF2B5EF4-FFF2-40B4-BE49-F238E27FC236}">
                <a16:creationId xmlns:a16="http://schemas.microsoft.com/office/drawing/2014/main" id="{F2149BFF-FE01-28BE-C4F0-F2915B54A793}"/>
              </a:ext>
            </a:extLst>
          </p:cNvPr>
          <p:cNvSpPr>
            <a:spLocks noGrp="1"/>
          </p:cNvSpPr>
          <p:nvPr>
            <p:ph type="sldNum" sz="quarter" idx="12"/>
          </p:nvPr>
        </p:nvSpPr>
        <p:spPr/>
        <p:txBody>
          <a:bodyPr/>
          <a:lstStyle>
            <a:lvl1pPr>
              <a:defRPr smtClean="0"/>
            </a:lvl1pPr>
          </a:lstStyle>
          <a:p>
            <a:pPr>
              <a:defRPr/>
            </a:pPr>
            <a:fld id="{7F65F14A-8287-3745-B94F-578F57B9BE4F}" type="slidenum">
              <a:rPr lang="en-US" altLang="en-US"/>
              <a:pPr>
                <a:defRPr/>
              </a:pPr>
              <a:t>‹#›</a:t>
            </a:fld>
            <a:endParaRPr lang="en-US" altLang="en-US"/>
          </a:p>
        </p:txBody>
      </p:sp>
    </p:spTree>
    <p:extLst>
      <p:ext uri="{BB962C8B-B14F-4D97-AF65-F5344CB8AC3E}">
        <p14:creationId xmlns:p14="http://schemas.microsoft.com/office/powerpoint/2010/main" val="374373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381000" cy="6858000"/>
          </a:xfrm>
          <a:custGeom>
            <a:avLst/>
            <a:gdLst/>
            <a:ahLst/>
            <a:cxnLst/>
            <a:rect l="l" t="t" r="r" b="b"/>
            <a:pathLst>
              <a:path w="381000" h="6858000">
                <a:moveTo>
                  <a:pt x="0" y="6858000"/>
                </a:moveTo>
                <a:lnTo>
                  <a:pt x="381000" y="6858000"/>
                </a:lnTo>
                <a:lnTo>
                  <a:pt x="381000" y="0"/>
                </a:lnTo>
                <a:lnTo>
                  <a:pt x="0" y="0"/>
                </a:lnTo>
                <a:lnTo>
                  <a:pt x="0" y="6858000"/>
                </a:lnTo>
                <a:close/>
              </a:path>
            </a:pathLst>
          </a:custGeom>
          <a:solidFill>
            <a:srgbClr val="FF0000"/>
          </a:solidFill>
        </p:spPr>
        <p:txBody>
          <a:bodyPr wrap="square" lIns="0" tIns="0" rIns="0" bIns="0" rtlCol="0"/>
          <a:lstStyle/>
          <a:p>
            <a:endParaRPr/>
          </a:p>
        </p:txBody>
      </p:sp>
      <p:sp>
        <p:nvSpPr>
          <p:cNvPr id="2" name="Holder 2"/>
          <p:cNvSpPr>
            <a:spLocks noGrp="1"/>
          </p:cNvSpPr>
          <p:nvPr>
            <p:ph type="title"/>
          </p:nvPr>
        </p:nvSpPr>
        <p:spPr>
          <a:xfrm>
            <a:off x="2225092" y="168656"/>
            <a:ext cx="5534025" cy="1184910"/>
          </a:xfrm>
          <a:prstGeom prst="rect">
            <a:avLst/>
          </a:prstGeom>
        </p:spPr>
        <p:txBody>
          <a:bodyPr wrap="square" lIns="0" tIns="0" rIns="0" bIns="0">
            <a:spAutoFit/>
          </a:bodyPr>
          <a:lstStyle>
            <a:lvl1pPr>
              <a:defRPr sz="38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896302" y="1313370"/>
            <a:ext cx="8021955" cy="3446145"/>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5/24/23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ortal.castlebranch.com/LN20/package-selectio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nursing.csuci.edu/documents/physical-form.pdf"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BSN_Track%201_Camarillo/2019/CastleBranch/04-29-19_Clinical%20Requirements_CastleBranch.pdf"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s://nursing.csuci.edu/incoming-track2" TargetMode="Externa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nursing.csuci.edu/documents/responsibility.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index.html" TargetMode="External"/><Relationship Id="rId2" Type="http://schemas.openxmlformats.org/officeDocument/2006/relationships/hyperlink" Target="https://www.csuci.edu/wmc/student-citation.htm"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csuci.bkstr.com/" TargetMode="External"/><Relationship Id="rId2" Type="http://schemas.openxmlformats.org/officeDocument/2006/relationships/hyperlink" Target="https://www.csuci.edu/it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iproximopaso.org/profile/summary/31-9092.00" TargetMode="Externa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team-table-playmobil-round-table-451372/"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publicdomainpictures.net/en/view-image.php?image=207294&amp;picture=tropical-palm-trees" TargetMode="External"/><Relationship Id="rId3" Type="http://schemas.openxmlformats.org/officeDocument/2006/relationships/diagramLayout" Target="../diagrams/layout3.xml"/><Relationship Id="rId7" Type="http://schemas.openxmlformats.org/officeDocument/2006/relationships/image" Target="../media/image18.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xhere.com/en/photo/913469"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typhongroup.net/csuci"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nam10.safelinks.protection.outlook.com/?url=http%3A%2F%2Fwww.apea.com%2F&amp;data=04%7C01%7Clynette.landry%40csuci.edu%7C909e729edc2247f35a1608d9dc6f83c9%7Ce30f5bdb7f18435b84369d84aa7b96dd%7C1%7C0%7C637783193792573252%7CUnknown%7CTWFpbGZsb3d8eyJWIjoiMC4wLjAwMDAiLCJQIjoiV2luMzIiLCJBTiI6Ik1haWwiLCJXVCI6Mn0%3D%7C3000&amp;sdata=8U%2Boh6NHqmLt6MDHDalYlsykv9YH3ofndsRdFLhkYiM%3D&amp;reserved=0"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hyperlink" Target="mailto:grant@apea.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asonya.davis@csuci.edu" TargetMode="External"/><Relationship Id="rId7" Type="http://schemas.openxmlformats.org/officeDocument/2006/relationships/hyperlink" Target="mailto:hope.lilienthal@csuci.edu" TargetMode="External"/><Relationship Id="rId2" Type="http://schemas.openxmlformats.org/officeDocument/2006/relationships/hyperlink" Target="mailto:lynette.landry@csuci.edu" TargetMode="External"/><Relationship Id="rId1" Type="http://schemas.openxmlformats.org/officeDocument/2006/relationships/slideLayout" Target="../slideLayouts/slideLayout2.xml"/><Relationship Id="rId6" Type="http://schemas.openxmlformats.org/officeDocument/2006/relationships/hyperlink" Target="mailto:jingle.mitchell@csuci.edu" TargetMode="External"/><Relationship Id="rId5" Type="http://schemas.openxmlformats.org/officeDocument/2006/relationships/hyperlink" Target="mailto:vanessa.atyabi@csuci.edu" TargetMode="External"/><Relationship Id="rId4" Type="http://schemas.openxmlformats.org/officeDocument/2006/relationships/hyperlink" Target="mailto:aaron.mccolpin@csuci.edu"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18EB6AA-1AC6-DC54-C352-6864CA1392F0}"/>
              </a:ext>
            </a:extLst>
          </p:cNvPr>
          <p:cNvSpPr>
            <a:spLocks noGrp="1"/>
          </p:cNvSpPr>
          <p:nvPr>
            <p:ph type="ctrTitle"/>
          </p:nvPr>
        </p:nvSpPr>
        <p:spPr>
          <a:xfrm>
            <a:off x="609600" y="813137"/>
            <a:ext cx="5676900" cy="1723549"/>
          </a:xfrm>
        </p:spPr>
        <p:txBody>
          <a:bodyPr/>
          <a:lstStyle/>
          <a:p>
            <a:pPr algn="ctr" eaLnBrk="1" hangingPunct="1"/>
            <a:r>
              <a:rPr lang="en-US" altLang="en-US" sz="4000" b="1" dirty="0"/>
              <a:t>MSN Orientation</a:t>
            </a:r>
            <a:br>
              <a:rPr lang="en-US" altLang="en-US" sz="4000" b="1" dirty="0"/>
            </a:br>
            <a:r>
              <a:rPr lang="en-US" altLang="en-US" sz="4000" b="1" dirty="0"/>
              <a:t>May 24, 2023</a:t>
            </a:r>
            <a:br>
              <a:rPr lang="en-US" altLang="en-US" b="1" dirty="0"/>
            </a:br>
            <a:endParaRPr lang="en-US" altLang="en-US" sz="3200" b="1" dirty="0"/>
          </a:p>
        </p:txBody>
      </p:sp>
      <p:sp>
        <p:nvSpPr>
          <p:cNvPr id="14339" name="Rectangle 3">
            <a:extLst>
              <a:ext uri="{FF2B5EF4-FFF2-40B4-BE49-F238E27FC236}">
                <a16:creationId xmlns:a16="http://schemas.microsoft.com/office/drawing/2014/main" id="{40C1207A-6044-F25E-3120-394EAAF57140}"/>
              </a:ext>
            </a:extLst>
          </p:cNvPr>
          <p:cNvSpPr>
            <a:spLocks noGrp="1"/>
          </p:cNvSpPr>
          <p:nvPr>
            <p:ph type="subTitle" idx="1"/>
          </p:nvPr>
        </p:nvSpPr>
        <p:spPr>
          <a:xfrm>
            <a:off x="381000" y="2667000"/>
            <a:ext cx="7610475" cy="4360874"/>
          </a:xfrm>
        </p:spPr>
        <p:txBody>
          <a:bodyPr/>
          <a:lstStyle/>
          <a:p>
            <a:pPr algn="l" eaLnBrk="1" hangingPunct="1">
              <a:lnSpc>
                <a:spcPct val="150000"/>
              </a:lnSpc>
            </a:pPr>
            <a:r>
              <a:rPr lang="en-US" altLang="en-US" sz="2000" b="1" dirty="0">
                <a:solidFill>
                  <a:schemeClr val="tx1"/>
                </a:solidFill>
              </a:rPr>
              <a:t>Dr. Lynette Landry</a:t>
            </a:r>
            <a:r>
              <a:rPr lang="en-US" altLang="en-US" sz="2000" dirty="0">
                <a:solidFill>
                  <a:schemeClr val="tx1"/>
                </a:solidFill>
              </a:rPr>
              <a:t>, Program Chair </a:t>
            </a:r>
          </a:p>
          <a:p>
            <a:pPr algn="l" eaLnBrk="1" hangingPunct="1">
              <a:lnSpc>
                <a:spcPct val="150000"/>
              </a:lnSpc>
            </a:pPr>
            <a:r>
              <a:rPr lang="en-US" altLang="en-US" sz="2000" b="1" dirty="0">
                <a:solidFill>
                  <a:schemeClr val="tx1"/>
                </a:solidFill>
              </a:rPr>
              <a:t>Dr. </a:t>
            </a:r>
            <a:r>
              <a:rPr lang="en-US" altLang="en-US" sz="2000" b="1" dirty="0" err="1">
                <a:solidFill>
                  <a:schemeClr val="tx1"/>
                </a:solidFill>
              </a:rPr>
              <a:t>LaSonya</a:t>
            </a:r>
            <a:r>
              <a:rPr lang="en-US" altLang="en-US" sz="2000" b="1" dirty="0">
                <a:solidFill>
                  <a:schemeClr val="tx1"/>
                </a:solidFill>
              </a:rPr>
              <a:t> Davis</a:t>
            </a:r>
            <a:r>
              <a:rPr lang="en-US" altLang="en-US" sz="2000" dirty="0">
                <a:solidFill>
                  <a:schemeClr val="tx1"/>
                </a:solidFill>
              </a:rPr>
              <a:t>, Assistant Chair</a:t>
            </a:r>
          </a:p>
          <a:p>
            <a:pPr algn="l" eaLnBrk="1" hangingPunct="1">
              <a:lnSpc>
                <a:spcPct val="150000"/>
              </a:lnSpc>
            </a:pPr>
            <a:r>
              <a:rPr lang="en-US" altLang="en-US" sz="2000" b="1" dirty="0">
                <a:solidFill>
                  <a:schemeClr val="tx1"/>
                </a:solidFill>
              </a:rPr>
              <a:t>Dr. Aaron </a:t>
            </a:r>
            <a:r>
              <a:rPr lang="en-US" altLang="en-US" sz="2000" b="1" dirty="0" err="1">
                <a:solidFill>
                  <a:schemeClr val="tx1"/>
                </a:solidFill>
              </a:rPr>
              <a:t>McColpin</a:t>
            </a:r>
            <a:r>
              <a:rPr lang="en-US" altLang="en-US" sz="2000" b="1" dirty="0">
                <a:solidFill>
                  <a:schemeClr val="tx1"/>
                </a:solidFill>
              </a:rPr>
              <a:t>, </a:t>
            </a:r>
            <a:r>
              <a:rPr lang="en-US" altLang="en-US" sz="2000" dirty="0">
                <a:solidFill>
                  <a:schemeClr val="tx1"/>
                </a:solidFill>
              </a:rPr>
              <a:t>Associate Professor</a:t>
            </a:r>
          </a:p>
          <a:p>
            <a:pPr algn="l" eaLnBrk="1" hangingPunct="1">
              <a:lnSpc>
                <a:spcPct val="150000"/>
              </a:lnSpc>
            </a:pPr>
            <a:r>
              <a:rPr lang="en-US" altLang="en-US" sz="2000" b="1" dirty="0">
                <a:solidFill>
                  <a:schemeClr val="tx1"/>
                </a:solidFill>
              </a:rPr>
              <a:t>Dr. Vanessa </a:t>
            </a:r>
            <a:r>
              <a:rPr lang="en-US" altLang="en-US" sz="2000" b="1" dirty="0" err="1">
                <a:solidFill>
                  <a:schemeClr val="tx1"/>
                </a:solidFill>
              </a:rPr>
              <a:t>Atyabi</a:t>
            </a:r>
            <a:r>
              <a:rPr lang="en-US" altLang="en-US" sz="2000" b="1" dirty="0">
                <a:solidFill>
                  <a:schemeClr val="tx1"/>
                </a:solidFill>
              </a:rPr>
              <a:t>, </a:t>
            </a:r>
            <a:r>
              <a:rPr lang="en-US" altLang="en-US" sz="2000" dirty="0">
                <a:solidFill>
                  <a:schemeClr val="tx1"/>
                </a:solidFill>
              </a:rPr>
              <a:t>MSN Program Director </a:t>
            </a:r>
          </a:p>
          <a:p>
            <a:pPr algn="l" eaLnBrk="1" hangingPunct="1">
              <a:lnSpc>
                <a:spcPct val="150000"/>
              </a:lnSpc>
            </a:pPr>
            <a:r>
              <a:rPr lang="en-US" altLang="en-US" sz="2000" b="1" dirty="0">
                <a:solidFill>
                  <a:schemeClr val="tx1"/>
                </a:solidFill>
              </a:rPr>
              <a:t>Hope Lilienthal</a:t>
            </a:r>
            <a:r>
              <a:rPr lang="en-US" altLang="en-US" sz="2000" dirty="0">
                <a:solidFill>
                  <a:schemeClr val="tx1"/>
                </a:solidFill>
              </a:rPr>
              <a:t>, Nursing Clinical Coordinator</a:t>
            </a:r>
          </a:p>
          <a:p>
            <a:pPr algn="l">
              <a:lnSpc>
                <a:spcPct val="150000"/>
              </a:lnSpc>
              <a:spcBef>
                <a:spcPct val="0"/>
              </a:spcBef>
            </a:pPr>
            <a:r>
              <a:rPr lang="en-US" altLang="en-US" sz="2000" b="1" dirty="0">
                <a:solidFill>
                  <a:schemeClr val="tx1"/>
                </a:solidFill>
              </a:rPr>
              <a:t>Jingle Mitchell, </a:t>
            </a:r>
            <a:r>
              <a:rPr lang="en-US" altLang="en-US" sz="2000" dirty="0">
                <a:solidFill>
                  <a:schemeClr val="tx1"/>
                </a:solidFill>
              </a:rPr>
              <a:t>Extended University Nursing Clinical Coordinator</a:t>
            </a:r>
            <a:br>
              <a:rPr lang="en-US" altLang="en-US" sz="2000" dirty="0">
                <a:solidFill>
                  <a:schemeClr val="tx1"/>
                </a:solidFill>
              </a:rPr>
            </a:br>
            <a:endParaRPr lang="en-US" altLang="en-US" sz="1100" dirty="0">
              <a:solidFill>
                <a:schemeClr val="tx1"/>
              </a:solidFill>
            </a:endParaRPr>
          </a:p>
          <a:p>
            <a:br>
              <a:rPr lang="en-US" altLang="en-US" sz="2400" dirty="0">
                <a:solidFill>
                  <a:schemeClr val="tx1"/>
                </a:solidFill>
              </a:rPr>
            </a:br>
            <a:endParaRPr lang="en-US" altLang="en-US" sz="2400" dirty="0">
              <a:solidFill>
                <a:schemeClr val="tx1"/>
              </a:solidFill>
            </a:endParaRPr>
          </a:p>
          <a:p>
            <a:pPr algn="l" eaLnBrk="1" hangingPunct="1">
              <a:lnSpc>
                <a:spcPct val="80000"/>
              </a:lnSpc>
            </a:pPr>
            <a:r>
              <a:rPr lang="en-US" altLang="en-US" sz="2400" dirty="0">
                <a:solidFill>
                  <a:schemeClr val="tx1"/>
                </a:solidFill>
              </a:rPr>
              <a:t>	</a:t>
            </a:r>
          </a:p>
          <a:p>
            <a:pPr algn="l" eaLnBrk="1" hangingPunct="1">
              <a:lnSpc>
                <a:spcPct val="80000"/>
              </a:lnSpc>
            </a:pPr>
            <a:r>
              <a:rPr lang="en-US" altLang="en-US" sz="2400" dirty="0">
                <a:solidFill>
                  <a:schemeClr val="tx1"/>
                </a:solidFill>
              </a:rPr>
              <a:t>	</a:t>
            </a:r>
          </a:p>
        </p:txBody>
      </p:sp>
      <p:pic>
        <p:nvPicPr>
          <p:cNvPr id="10" name="Picture 9">
            <a:extLst>
              <a:ext uri="{FF2B5EF4-FFF2-40B4-BE49-F238E27FC236}">
                <a16:creationId xmlns:a16="http://schemas.microsoft.com/office/drawing/2014/main" id="{A27A4BCC-2D09-DBFD-C5D7-062BF6ABBB06}"/>
              </a:ext>
            </a:extLst>
          </p:cNvPr>
          <p:cNvPicPr>
            <a:picLocks noChangeAspect="1"/>
          </p:cNvPicPr>
          <p:nvPr/>
        </p:nvPicPr>
        <p:blipFill rotWithShape="1">
          <a:blip r:embed="rId3"/>
          <a:srcRect l="5582" t="10030" r="28448" b="4717"/>
          <a:stretch/>
        </p:blipFill>
        <p:spPr>
          <a:xfrm>
            <a:off x="6478095" y="915649"/>
            <a:ext cx="2513013" cy="32480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8ADE80E-E8D0-C277-4926-F8C8D2F94826}"/>
              </a:ext>
            </a:extLst>
          </p:cNvPr>
          <p:cNvSpPr>
            <a:spLocks noGrp="1"/>
          </p:cNvSpPr>
          <p:nvPr>
            <p:ph type="title"/>
          </p:nvPr>
        </p:nvSpPr>
        <p:spPr>
          <a:xfrm>
            <a:off x="685800" y="304800"/>
            <a:ext cx="8229600" cy="584775"/>
          </a:xfrm>
        </p:spPr>
        <p:txBody>
          <a:bodyPr/>
          <a:lstStyle/>
          <a:p>
            <a:pPr algn="ctr"/>
            <a:r>
              <a:rPr lang="en-US" altLang="en-US" dirty="0"/>
              <a:t>Student Handbook</a:t>
            </a:r>
          </a:p>
        </p:txBody>
      </p:sp>
      <p:pic>
        <p:nvPicPr>
          <p:cNvPr id="20484" name="Picture 6" descr="Image result for review">
            <a:extLst>
              <a:ext uri="{FF2B5EF4-FFF2-40B4-BE49-F238E27FC236}">
                <a16:creationId xmlns:a16="http://schemas.microsoft.com/office/drawing/2014/main" id="{F7A5C193-DD22-D8A8-4B2C-85372F90E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43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 screenshot, font, number&#10;&#10;Description automatically generated">
            <a:extLst>
              <a:ext uri="{FF2B5EF4-FFF2-40B4-BE49-F238E27FC236}">
                <a16:creationId xmlns:a16="http://schemas.microsoft.com/office/drawing/2014/main" id="{71F9FEFA-C79B-0A24-2DC7-497C766F1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90600"/>
            <a:ext cx="4424243" cy="5715000"/>
          </a:xfrm>
          <a:prstGeom prst="rect">
            <a:avLst/>
          </a:prstGeom>
        </p:spPr>
      </p:pic>
    </p:spTree>
    <p:extLst>
      <p:ext uri="{BB962C8B-B14F-4D97-AF65-F5344CB8AC3E}">
        <p14:creationId xmlns:p14="http://schemas.microsoft.com/office/powerpoint/2010/main" val="1829828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down)">
                                      <p:cBhvr>
                                        <p:cTn id="7" dur="580">
                                          <p:stCondLst>
                                            <p:cond delay="0"/>
                                          </p:stCondLst>
                                        </p:cTn>
                                        <p:tgtEl>
                                          <p:spTgt spid="20484"/>
                                        </p:tgtEl>
                                      </p:cBhvr>
                                    </p:animEffect>
                                    <p:anim calcmode="lin" valueType="num">
                                      <p:cBhvr>
                                        <p:cTn id="8" dur="1822" tmFilter="0,0; 0.14,0.36; 0.43,0.73; 0.71,0.91; 1.0,1.0">
                                          <p:stCondLst>
                                            <p:cond delay="0"/>
                                          </p:stCondLst>
                                        </p:cTn>
                                        <p:tgtEl>
                                          <p:spTgt spid="2048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4"/>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4"/>
                                        </p:tgtEl>
                                      </p:cBhvr>
                                      <p:to x="100000" y="60000"/>
                                    </p:animScale>
                                    <p:animScale>
                                      <p:cBhvr>
                                        <p:cTn id="14" dur="166" decel="50000">
                                          <p:stCondLst>
                                            <p:cond delay="676"/>
                                          </p:stCondLst>
                                        </p:cTn>
                                        <p:tgtEl>
                                          <p:spTgt spid="20484"/>
                                        </p:tgtEl>
                                      </p:cBhvr>
                                      <p:to x="100000" y="100000"/>
                                    </p:animScale>
                                    <p:animScale>
                                      <p:cBhvr>
                                        <p:cTn id="15" dur="26">
                                          <p:stCondLst>
                                            <p:cond delay="1312"/>
                                          </p:stCondLst>
                                        </p:cTn>
                                        <p:tgtEl>
                                          <p:spTgt spid="20484"/>
                                        </p:tgtEl>
                                      </p:cBhvr>
                                      <p:to x="100000" y="80000"/>
                                    </p:animScale>
                                    <p:animScale>
                                      <p:cBhvr>
                                        <p:cTn id="16" dur="166" decel="50000">
                                          <p:stCondLst>
                                            <p:cond delay="1338"/>
                                          </p:stCondLst>
                                        </p:cTn>
                                        <p:tgtEl>
                                          <p:spTgt spid="20484"/>
                                        </p:tgtEl>
                                      </p:cBhvr>
                                      <p:to x="100000" y="100000"/>
                                    </p:animScale>
                                    <p:animScale>
                                      <p:cBhvr>
                                        <p:cTn id="17" dur="26">
                                          <p:stCondLst>
                                            <p:cond delay="1642"/>
                                          </p:stCondLst>
                                        </p:cTn>
                                        <p:tgtEl>
                                          <p:spTgt spid="20484"/>
                                        </p:tgtEl>
                                      </p:cBhvr>
                                      <p:to x="100000" y="90000"/>
                                    </p:animScale>
                                    <p:animScale>
                                      <p:cBhvr>
                                        <p:cTn id="18" dur="166" decel="50000">
                                          <p:stCondLst>
                                            <p:cond delay="1668"/>
                                          </p:stCondLst>
                                        </p:cTn>
                                        <p:tgtEl>
                                          <p:spTgt spid="20484"/>
                                        </p:tgtEl>
                                      </p:cBhvr>
                                      <p:to x="100000" y="100000"/>
                                    </p:animScale>
                                    <p:animScale>
                                      <p:cBhvr>
                                        <p:cTn id="19" dur="26">
                                          <p:stCondLst>
                                            <p:cond delay="1808"/>
                                          </p:stCondLst>
                                        </p:cTn>
                                        <p:tgtEl>
                                          <p:spTgt spid="20484"/>
                                        </p:tgtEl>
                                      </p:cBhvr>
                                      <p:to x="100000" y="95000"/>
                                    </p:animScale>
                                    <p:animScale>
                                      <p:cBhvr>
                                        <p:cTn id="20" dur="166" decel="50000">
                                          <p:stCondLst>
                                            <p:cond delay="1834"/>
                                          </p:stCondLst>
                                        </p:cTn>
                                        <p:tgtEl>
                                          <p:spTgt spid="2048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9E88E6B-19ED-B38C-30FC-81B8EC52E040}"/>
              </a:ext>
            </a:extLst>
          </p:cNvPr>
          <p:cNvSpPr>
            <a:spLocks noGrp="1"/>
          </p:cNvSpPr>
          <p:nvPr>
            <p:ph type="title"/>
          </p:nvPr>
        </p:nvSpPr>
        <p:spPr>
          <a:xfrm>
            <a:off x="685800" y="334963"/>
            <a:ext cx="6934200" cy="1323439"/>
          </a:xfrm>
        </p:spPr>
        <p:txBody>
          <a:bodyPr anchor="t"/>
          <a:lstStyle/>
          <a:p>
            <a:r>
              <a:rPr lang="en-US" altLang="en-US" sz="3800" dirty="0" err="1"/>
              <a:t>CastleBranch</a:t>
            </a:r>
            <a:r>
              <a:rPr lang="en-US" altLang="en-US" sz="3800" dirty="0"/>
              <a:t>:</a:t>
            </a:r>
            <a:br>
              <a:rPr lang="en-US" altLang="en-US" sz="3800" dirty="0"/>
            </a:br>
            <a:r>
              <a:rPr lang="en-US" altLang="en-US" sz="2400" dirty="0"/>
              <a:t>Medical Document Manager,</a:t>
            </a:r>
            <a:br>
              <a:rPr lang="en-US" altLang="en-US" sz="2400" dirty="0"/>
            </a:br>
            <a:r>
              <a:rPr lang="en-US" altLang="en-US" sz="2400" dirty="0"/>
              <a:t>Background Check &amp; Drug Test</a:t>
            </a:r>
          </a:p>
        </p:txBody>
      </p:sp>
      <p:sp>
        <p:nvSpPr>
          <p:cNvPr id="21507" name="Rectangle 1">
            <a:extLst>
              <a:ext uri="{FF2B5EF4-FFF2-40B4-BE49-F238E27FC236}">
                <a16:creationId xmlns:a16="http://schemas.microsoft.com/office/drawing/2014/main" id="{6D304D58-7A07-67B0-A889-FCF22A2F14CA}"/>
              </a:ext>
            </a:extLst>
          </p:cNvPr>
          <p:cNvSpPr>
            <a:spLocks noChangeArrowheads="1"/>
          </p:cNvSpPr>
          <p:nvPr/>
        </p:nvSpPr>
        <p:spPr bwMode="auto">
          <a:xfrm>
            <a:off x="571500" y="1706563"/>
            <a:ext cx="58674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00"/>
              </a:spcBef>
              <a:buFontTx/>
              <a:buNone/>
            </a:pPr>
            <a:endParaRPr lang="en-US" altLang="en-US" sz="1800" u="sng" dirty="0">
              <a:solidFill>
                <a:srgbClr val="00B100"/>
              </a:solidFill>
              <a:latin typeface="Comic Sans MS" panose="030F0702030302020204" pitchFamily="66" charset="0"/>
            </a:endParaRPr>
          </a:p>
          <a:p>
            <a:pPr>
              <a:spcBef>
                <a:spcPts val="100"/>
              </a:spcBef>
              <a:buFontTx/>
              <a:buNone/>
            </a:pPr>
            <a:r>
              <a:rPr lang="en-US" altLang="en-US" sz="1600" dirty="0">
                <a:latin typeface="Comic Sans MS" panose="030F0702030302020204" pitchFamily="66" charset="0"/>
                <a:hlinkClick r:id="rId2"/>
              </a:rPr>
              <a:t>https://portal.castlebranch.com/LN20/package-selection</a:t>
            </a:r>
            <a:endParaRPr lang="en-US" altLang="en-US" sz="1600" u="sng" dirty="0">
              <a:solidFill>
                <a:srgbClr val="00B100"/>
              </a:solidFill>
              <a:latin typeface="Comic Sans MS" panose="030F0702030302020204" pitchFamily="66" charset="0"/>
            </a:endParaRPr>
          </a:p>
          <a:p>
            <a:pPr>
              <a:lnSpc>
                <a:spcPct val="200000"/>
              </a:lnSpc>
              <a:spcBef>
                <a:spcPct val="0"/>
              </a:spcBef>
              <a:buFontTx/>
              <a:buNone/>
            </a:pPr>
            <a:endParaRPr lang="en-US" altLang="en-US" sz="1400" dirty="0">
              <a:latin typeface="Comic Sans MS" panose="030F0702030302020204" pitchFamily="66" charset="0"/>
            </a:endParaRPr>
          </a:p>
          <a:p>
            <a:pPr>
              <a:lnSpc>
                <a:spcPct val="200000"/>
              </a:lnSpc>
              <a:spcBef>
                <a:spcPct val="0"/>
              </a:spcBef>
              <a:buFontTx/>
              <a:buNone/>
            </a:pPr>
            <a:r>
              <a:rPr lang="en-US" altLang="en-US" sz="1400" dirty="0">
                <a:latin typeface="Comic Sans MS" panose="030F0702030302020204" pitchFamily="66" charset="0"/>
              </a:rPr>
              <a:t>-Package cost is $123</a:t>
            </a:r>
          </a:p>
        </p:txBody>
      </p:sp>
      <p:sp>
        <p:nvSpPr>
          <p:cNvPr id="2" name="TextBox 1">
            <a:extLst>
              <a:ext uri="{FF2B5EF4-FFF2-40B4-BE49-F238E27FC236}">
                <a16:creationId xmlns:a16="http://schemas.microsoft.com/office/drawing/2014/main" id="{9C59EC9F-9065-8275-D81F-12ECAA0ACB1C}"/>
              </a:ext>
            </a:extLst>
          </p:cNvPr>
          <p:cNvSpPr txBox="1"/>
          <p:nvPr/>
        </p:nvSpPr>
        <p:spPr>
          <a:xfrm>
            <a:off x="685800" y="3678237"/>
            <a:ext cx="3124200" cy="1200329"/>
          </a:xfrm>
          <a:prstGeom prst="rect">
            <a:avLst/>
          </a:prstGeom>
          <a:noFill/>
        </p:spPr>
        <p:txBody>
          <a:bodyPr>
            <a:spAutoFit/>
          </a:bodyPr>
          <a:lstStyle/>
          <a:p>
            <a:pPr>
              <a:defRPr/>
            </a:pPr>
            <a:r>
              <a:rPr lang="en-US" b="1" dirty="0">
                <a:highlight>
                  <a:srgbClr val="FFFF00"/>
                </a:highlight>
              </a:rPr>
              <a:t>MUST be purchased 3 months</a:t>
            </a:r>
          </a:p>
          <a:p>
            <a:pPr>
              <a:defRPr/>
            </a:pPr>
            <a:endParaRPr lang="en-US" b="1" dirty="0">
              <a:highlight>
                <a:srgbClr val="FFFF00"/>
              </a:highlight>
            </a:endParaRPr>
          </a:p>
          <a:p>
            <a:pPr>
              <a:defRPr/>
            </a:pPr>
            <a:r>
              <a:rPr lang="en-US" b="1" dirty="0">
                <a:highlight>
                  <a:srgbClr val="FFFF00"/>
                </a:highlight>
              </a:rPr>
              <a:t> before start of clinicals</a:t>
            </a:r>
          </a:p>
          <a:p>
            <a:pPr>
              <a:defRPr/>
            </a:pPr>
            <a:endParaRPr lang="en-US" dirty="0"/>
          </a:p>
        </p:txBody>
      </p:sp>
      <p:sp>
        <p:nvSpPr>
          <p:cNvPr id="21510" name="TextBox 2">
            <a:extLst>
              <a:ext uri="{FF2B5EF4-FFF2-40B4-BE49-F238E27FC236}">
                <a16:creationId xmlns:a16="http://schemas.microsoft.com/office/drawing/2014/main" id="{1CBCC14D-22B1-9082-D0AA-3E400DD44409}"/>
              </a:ext>
            </a:extLst>
          </p:cNvPr>
          <p:cNvSpPr txBox="1">
            <a:spLocks noChangeArrowheads="1"/>
          </p:cNvSpPr>
          <p:nvPr/>
        </p:nvSpPr>
        <p:spPr bwMode="auto">
          <a:xfrm>
            <a:off x="730642" y="4992070"/>
            <a:ext cx="3276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t>***Please use CI Email when setting up </a:t>
            </a:r>
            <a:r>
              <a:rPr lang="en-US" altLang="en-US" sz="1600" dirty="0" err="1"/>
              <a:t>CastleBranch</a:t>
            </a:r>
            <a:r>
              <a:rPr lang="en-US" altLang="en-US" sz="1600" dirty="0"/>
              <a:t> account</a:t>
            </a:r>
          </a:p>
          <a:p>
            <a:endParaRPr lang="en-US" altLang="en-US" dirty="0"/>
          </a:p>
        </p:txBody>
      </p:sp>
      <p:pic>
        <p:nvPicPr>
          <p:cNvPr id="4" name="Picture 3">
            <a:extLst>
              <a:ext uri="{FF2B5EF4-FFF2-40B4-BE49-F238E27FC236}">
                <a16:creationId xmlns:a16="http://schemas.microsoft.com/office/drawing/2014/main" id="{5FE422AB-E833-B3C9-B21B-15A5BD86060C}"/>
              </a:ext>
            </a:extLst>
          </p:cNvPr>
          <p:cNvPicPr>
            <a:picLocks noChangeAspect="1"/>
          </p:cNvPicPr>
          <p:nvPr/>
        </p:nvPicPr>
        <p:blipFill>
          <a:blip r:embed="rId3"/>
          <a:stretch>
            <a:fillRect/>
          </a:stretch>
        </p:blipFill>
        <p:spPr>
          <a:xfrm>
            <a:off x="3742159" y="2514600"/>
            <a:ext cx="4830341" cy="37576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A312180-1472-895D-17EA-F7F94F749449}"/>
              </a:ext>
            </a:extLst>
          </p:cNvPr>
          <p:cNvSpPr>
            <a:spLocks noGrp="1"/>
          </p:cNvSpPr>
          <p:nvPr>
            <p:ph type="title"/>
          </p:nvPr>
        </p:nvSpPr>
        <p:spPr>
          <a:xfrm>
            <a:off x="760413" y="389732"/>
            <a:ext cx="8153400" cy="1143000"/>
          </a:xfrm>
        </p:spPr>
        <p:txBody>
          <a:bodyPr anchor="t"/>
          <a:lstStyle/>
          <a:p>
            <a:r>
              <a:rPr lang="en-US" altLang="en-US" sz="3800" dirty="0"/>
              <a:t>Physical Examination &amp; </a:t>
            </a:r>
            <a:br>
              <a:rPr lang="en-US" altLang="en-US" sz="3800" dirty="0"/>
            </a:br>
            <a:r>
              <a:rPr lang="en-US" altLang="en-US" sz="3800" dirty="0"/>
              <a:t>Immunization Requirements</a:t>
            </a:r>
          </a:p>
        </p:txBody>
      </p:sp>
      <p:sp>
        <p:nvSpPr>
          <p:cNvPr id="22531" name="Content Placeholder 2">
            <a:extLst>
              <a:ext uri="{FF2B5EF4-FFF2-40B4-BE49-F238E27FC236}">
                <a16:creationId xmlns:a16="http://schemas.microsoft.com/office/drawing/2014/main" id="{3302F917-1722-C5AD-2AB3-B4887F6F02CD}"/>
              </a:ext>
            </a:extLst>
          </p:cNvPr>
          <p:cNvSpPr>
            <a:spLocks noGrp="1"/>
          </p:cNvSpPr>
          <p:nvPr>
            <p:ph sz="half" idx="1"/>
          </p:nvPr>
        </p:nvSpPr>
        <p:spPr>
          <a:xfrm>
            <a:off x="914400" y="1689602"/>
            <a:ext cx="4059238" cy="4525962"/>
          </a:xfrm>
        </p:spPr>
        <p:txBody>
          <a:bodyPr/>
          <a:lstStyle/>
          <a:p>
            <a:pPr>
              <a:spcBef>
                <a:spcPct val="0"/>
              </a:spcBef>
              <a:spcAft>
                <a:spcPts val="600"/>
              </a:spcAft>
            </a:pPr>
            <a:r>
              <a:rPr lang="en-US" altLang="en-US" sz="2400" b="1" dirty="0"/>
              <a:t>Page 1</a:t>
            </a:r>
            <a:r>
              <a:rPr lang="en-US" altLang="en-US" sz="2400" dirty="0"/>
              <a:t>: You complete your information and sign.</a:t>
            </a:r>
          </a:p>
          <a:p>
            <a:pPr>
              <a:spcBef>
                <a:spcPct val="0"/>
              </a:spcBef>
              <a:spcAft>
                <a:spcPts val="600"/>
              </a:spcAft>
            </a:pPr>
            <a:r>
              <a:rPr lang="en-US" altLang="en-US" sz="2400" b="1" dirty="0"/>
              <a:t>Page 2</a:t>
            </a:r>
            <a:r>
              <a:rPr lang="en-US" altLang="en-US" sz="2400" dirty="0"/>
              <a:t>: Medical Provider completes and signs.</a:t>
            </a:r>
          </a:p>
          <a:p>
            <a:endParaRPr lang="en-US" altLang="en-US" dirty="0"/>
          </a:p>
        </p:txBody>
      </p:sp>
      <p:sp>
        <p:nvSpPr>
          <p:cNvPr id="22532" name="Content Placeholder 3">
            <a:extLst>
              <a:ext uri="{FF2B5EF4-FFF2-40B4-BE49-F238E27FC236}">
                <a16:creationId xmlns:a16="http://schemas.microsoft.com/office/drawing/2014/main" id="{7BD03820-423F-F155-E48F-D7BC1DE9AFEB}"/>
              </a:ext>
            </a:extLst>
          </p:cNvPr>
          <p:cNvSpPr>
            <a:spLocks noGrp="1"/>
          </p:cNvSpPr>
          <p:nvPr>
            <p:ph sz="half" idx="2"/>
          </p:nvPr>
        </p:nvSpPr>
        <p:spPr>
          <a:xfrm>
            <a:off x="4973638" y="3919141"/>
            <a:ext cx="4114800" cy="2390775"/>
          </a:xfrm>
        </p:spPr>
        <p:txBody>
          <a:bodyPr/>
          <a:lstStyle/>
          <a:p>
            <a:r>
              <a:rPr lang="en-US" altLang="en-US" sz="2400" b="1" dirty="0"/>
              <a:t>Immunizations</a:t>
            </a:r>
            <a:r>
              <a:rPr lang="en-US" altLang="en-US" sz="2400" dirty="0"/>
              <a:t>:</a:t>
            </a:r>
          </a:p>
          <a:p>
            <a:pPr lvl="1">
              <a:spcAft>
                <a:spcPts val="600"/>
              </a:spcAft>
            </a:pPr>
            <a:r>
              <a:rPr lang="en-US" altLang="en-US" sz="1600" dirty="0"/>
              <a:t>TB QuantiFERON Gold Blood Test (ANNUAL)</a:t>
            </a:r>
          </a:p>
          <a:p>
            <a:pPr lvl="1">
              <a:spcAft>
                <a:spcPts val="600"/>
              </a:spcAft>
            </a:pPr>
            <a:r>
              <a:rPr lang="en-US" altLang="en-US" sz="1600" dirty="0"/>
              <a:t>Hep B, MMR, Tdap, Varicella, &amp; Flu (ANNUAL)</a:t>
            </a:r>
          </a:p>
          <a:p>
            <a:pPr lvl="1">
              <a:spcAft>
                <a:spcPts val="600"/>
              </a:spcAft>
            </a:pPr>
            <a:r>
              <a:rPr lang="en-US" altLang="en-US" sz="1600" dirty="0"/>
              <a:t>COVID-19 Vaccines</a:t>
            </a:r>
          </a:p>
        </p:txBody>
      </p:sp>
      <p:sp>
        <p:nvSpPr>
          <p:cNvPr id="22533" name="TextBox 7">
            <a:extLst>
              <a:ext uri="{FF2B5EF4-FFF2-40B4-BE49-F238E27FC236}">
                <a16:creationId xmlns:a16="http://schemas.microsoft.com/office/drawing/2014/main" id="{DED1CF19-0BE2-3EF3-FC25-22FC578EC3B6}"/>
              </a:ext>
            </a:extLst>
          </p:cNvPr>
          <p:cNvSpPr txBox="1">
            <a:spLocks noChangeArrowheads="1"/>
          </p:cNvSpPr>
          <p:nvPr/>
        </p:nvSpPr>
        <p:spPr bwMode="auto">
          <a:xfrm>
            <a:off x="0" y="6248400"/>
            <a:ext cx="8154988"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000" b="0" i="1"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Student Health Services </a:t>
            </a: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located in </a:t>
            </a:r>
            <a:r>
              <a:rPr kumimoji="0" lang="en-US" altLang="en-US" sz="2000" b="0" i="1"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Yuba Hall </a:t>
            </a: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can assist, call 805-437-8828 to schedule an appointment. (Summer Hours: M-Th, 9am-2pm)</a:t>
            </a:r>
          </a:p>
        </p:txBody>
      </p:sp>
      <p:pic>
        <p:nvPicPr>
          <p:cNvPr id="22534" name="Picture 1">
            <a:hlinkClick r:id="rId2"/>
            <a:extLst>
              <a:ext uri="{FF2B5EF4-FFF2-40B4-BE49-F238E27FC236}">
                <a16:creationId xmlns:a16="http://schemas.microsoft.com/office/drawing/2014/main" id="{9E923213-5C94-C16F-10E5-B1E5CAE3BB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378" y="3718509"/>
            <a:ext cx="187325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a:hlinkClick r:id="rId2"/>
            <a:extLst>
              <a:ext uri="{FF2B5EF4-FFF2-40B4-BE49-F238E27FC236}">
                <a16:creationId xmlns:a16="http://schemas.microsoft.com/office/drawing/2014/main" id="{4C991AFD-C502-2E84-37F3-3615FFD34B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7314" y="3800475"/>
            <a:ext cx="1825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3">
            <a:hlinkClick r:id="rId5" action="ppaction://hlinkfile"/>
            <a:extLst>
              <a:ext uri="{FF2B5EF4-FFF2-40B4-BE49-F238E27FC236}">
                <a16:creationId xmlns:a16="http://schemas.microsoft.com/office/drawing/2014/main" id="{76F41821-510B-92A4-677A-A766E164BFD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613695"/>
            <a:ext cx="18288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FE9BACB-A7DF-B497-F136-2A9ABF37B3A8}"/>
              </a:ext>
            </a:extLst>
          </p:cNvPr>
          <p:cNvSpPr>
            <a:spLocks noGrp="1"/>
          </p:cNvSpPr>
          <p:nvPr>
            <p:ph type="title"/>
          </p:nvPr>
        </p:nvSpPr>
        <p:spPr>
          <a:xfrm>
            <a:off x="902493" y="330200"/>
            <a:ext cx="6056313" cy="1143000"/>
          </a:xfrm>
        </p:spPr>
        <p:txBody>
          <a:bodyPr anchor="t"/>
          <a:lstStyle/>
          <a:p>
            <a:r>
              <a:rPr lang="en-US" altLang="en-US" sz="3800" dirty="0"/>
              <a:t>Health Insurance &amp; CPR Certification</a:t>
            </a:r>
          </a:p>
        </p:txBody>
      </p:sp>
      <p:sp>
        <p:nvSpPr>
          <p:cNvPr id="23555" name="Content Placeholder 2">
            <a:extLst>
              <a:ext uri="{FF2B5EF4-FFF2-40B4-BE49-F238E27FC236}">
                <a16:creationId xmlns:a16="http://schemas.microsoft.com/office/drawing/2014/main" id="{52603D86-FA48-93FA-C967-39A8478B3AD0}"/>
              </a:ext>
            </a:extLst>
          </p:cNvPr>
          <p:cNvSpPr>
            <a:spLocks noGrp="1"/>
          </p:cNvSpPr>
          <p:nvPr>
            <p:ph sz="half" idx="1"/>
          </p:nvPr>
        </p:nvSpPr>
        <p:spPr>
          <a:xfrm>
            <a:off x="4572000" y="2743200"/>
            <a:ext cx="4343400" cy="2852738"/>
          </a:xfrm>
        </p:spPr>
        <p:txBody>
          <a:bodyPr/>
          <a:lstStyle/>
          <a:p>
            <a:pPr>
              <a:spcAft>
                <a:spcPts val="600"/>
              </a:spcAft>
            </a:pPr>
            <a:r>
              <a:rPr lang="en-US" altLang="en-US" sz="2400" dirty="0"/>
              <a:t>BLS</a:t>
            </a:r>
          </a:p>
          <a:p>
            <a:pPr lvl="1">
              <a:spcAft>
                <a:spcPts val="600"/>
              </a:spcAft>
            </a:pPr>
            <a:r>
              <a:rPr lang="en-US" altLang="en-US" sz="2000" dirty="0"/>
              <a:t>Course must be for Healthcare Providers</a:t>
            </a:r>
          </a:p>
          <a:p>
            <a:pPr lvl="1">
              <a:spcAft>
                <a:spcPts val="600"/>
              </a:spcAft>
            </a:pPr>
            <a:r>
              <a:rPr lang="en-US" altLang="en-US" sz="2000" dirty="0"/>
              <a:t>MUST be through </a:t>
            </a:r>
            <a:r>
              <a:rPr lang="en-US" altLang="en-US" sz="2000" b="1" dirty="0"/>
              <a:t>American Heart Association</a:t>
            </a:r>
          </a:p>
        </p:txBody>
      </p:sp>
      <p:pic>
        <p:nvPicPr>
          <p:cNvPr id="16388" name="Picture 2" descr="http://enerfab.com/wp-content/uploads/2016/02/american_heart_association_logo.jpg">
            <a:extLst>
              <a:ext uri="{FF2B5EF4-FFF2-40B4-BE49-F238E27FC236}">
                <a16:creationId xmlns:a16="http://schemas.microsoft.com/office/drawing/2014/main" id="{9D2A7579-96F3-B771-B5C7-1162AA956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225" y="2006600"/>
            <a:ext cx="14509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a:extLst>
              <a:ext uri="{FF2B5EF4-FFF2-40B4-BE49-F238E27FC236}">
                <a16:creationId xmlns:a16="http://schemas.microsoft.com/office/drawing/2014/main" id="{3BC15FCF-1941-16F4-7819-B7D3DA0B5A3E}"/>
              </a:ext>
            </a:extLst>
          </p:cNvPr>
          <p:cNvSpPr txBox="1">
            <a:spLocks noChangeArrowheads="1"/>
          </p:cNvSpPr>
          <p:nvPr/>
        </p:nvSpPr>
        <p:spPr bwMode="auto">
          <a:xfrm>
            <a:off x="1536700" y="5767388"/>
            <a:ext cx="4787900" cy="95408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Upload to </a:t>
            </a: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S PGothic" panose="020B0600070205080204" pitchFamily="34" charset="-128"/>
                <a:cs typeface="Arial" panose="020B0604020202020204" pitchFamily="34" charset="0"/>
              </a:rPr>
              <a:t>CastleBranch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By: </a:t>
            </a:r>
            <a:r>
              <a:rPr kumimoji="0" lang="en-US" altLang="en-US" sz="2800" b="0" i="0" u="sng"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Due Date listed on </a:t>
            </a:r>
            <a:r>
              <a:rPr kumimoji="0" lang="en-US" altLang="en-US" sz="2800" b="1" i="0" u="sng" strike="noStrike" kern="1200" cap="none" spc="0" normalizeH="0" baseline="0" noProof="0">
                <a:ln>
                  <a:noFill/>
                </a:ln>
                <a:solidFill>
                  <a:srgbClr val="0000FF"/>
                </a:solidFill>
                <a:effectLst/>
                <a:uLnTx/>
                <a:uFillTx/>
                <a:latin typeface="Calibri" panose="020F0502020204030204" pitchFamily="34" charset="0"/>
                <a:ea typeface="MS PGothic" panose="020B0600070205080204" pitchFamily="34" charset="-128"/>
                <a:cs typeface="Arial" panose="020B0604020202020204" pitchFamily="34" charset="0"/>
                <a:hlinkClick r:id="rId3"/>
              </a:rPr>
              <a:t>Checklist</a:t>
            </a:r>
            <a:endParaRPr kumimoji="0" lang="en-US" altLang="en-US" sz="2800" b="1" i="0" u="sng" strike="noStrike" kern="1200" cap="none" spc="0" normalizeH="0" baseline="0" noProof="0">
              <a:ln>
                <a:noFill/>
              </a:ln>
              <a:solidFill>
                <a:srgbClr val="0000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23558" name="Content Placeholder 2">
            <a:extLst>
              <a:ext uri="{FF2B5EF4-FFF2-40B4-BE49-F238E27FC236}">
                <a16:creationId xmlns:a16="http://schemas.microsoft.com/office/drawing/2014/main" id="{2F1156F7-5F94-C979-9028-0FD1C59DE13F}"/>
              </a:ext>
            </a:extLst>
          </p:cNvPr>
          <p:cNvSpPr>
            <a:spLocks noGrp="1"/>
          </p:cNvSpPr>
          <p:nvPr>
            <p:ph sz="half" idx="1"/>
          </p:nvPr>
        </p:nvSpPr>
        <p:spPr>
          <a:xfrm>
            <a:off x="758825" y="2270041"/>
            <a:ext cx="4343400" cy="2852737"/>
          </a:xfrm>
        </p:spPr>
        <p:txBody>
          <a:bodyPr/>
          <a:lstStyle/>
          <a:p>
            <a:pPr>
              <a:spcAft>
                <a:spcPts val="600"/>
              </a:spcAft>
            </a:pPr>
            <a:r>
              <a:rPr lang="en-US" altLang="en-US" sz="2400" dirty="0"/>
              <a:t>Health Insurance</a:t>
            </a:r>
            <a:endParaRPr lang="en-US" altLang="en-US" sz="2000" dirty="0"/>
          </a:p>
        </p:txBody>
      </p:sp>
      <p:pic>
        <p:nvPicPr>
          <p:cNvPr id="23559" name="Picture 1">
            <a:hlinkClick r:id="rId4"/>
            <a:extLst>
              <a:ext uri="{FF2B5EF4-FFF2-40B4-BE49-F238E27FC236}">
                <a16:creationId xmlns:a16="http://schemas.microsoft.com/office/drawing/2014/main" id="{71B04978-3289-2550-CE17-11D74F2A35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26732" y="2674938"/>
            <a:ext cx="2640012"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98ECAEC-F61F-6E99-490D-9771B06D7D7F}"/>
              </a:ext>
            </a:extLst>
          </p:cNvPr>
          <p:cNvSpPr>
            <a:spLocks noGrp="1"/>
          </p:cNvSpPr>
          <p:nvPr>
            <p:ph type="title"/>
          </p:nvPr>
        </p:nvSpPr>
        <p:spPr>
          <a:xfrm>
            <a:off x="914400" y="152400"/>
            <a:ext cx="4953000" cy="411163"/>
          </a:xfrm>
        </p:spPr>
        <p:txBody>
          <a:bodyPr/>
          <a:lstStyle/>
          <a:p>
            <a:pPr algn="l"/>
            <a:r>
              <a:rPr lang="en-US" altLang="en-US" sz="3200" dirty="0"/>
              <a:t>Nursing Program Checklist</a:t>
            </a:r>
          </a:p>
        </p:txBody>
      </p:sp>
      <p:pic>
        <p:nvPicPr>
          <p:cNvPr id="3" name="Picture 2">
            <a:extLst>
              <a:ext uri="{FF2B5EF4-FFF2-40B4-BE49-F238E27FC236}">
                <a16:creationId xmlns:a16="http://schemas.microsoft.com/office/drawing/2014/main" id="{EE234AB0-AB05-D57F-DF6F-101F253E2FD5}"/>
              </a:ext>
            </a:extLst>
          </p:cNvPr>
          <p:cNvPicPr>
            <a:picLocks noChangeAspect="1"/>
          </p:cNvPicPr>
          <p:nvPr/>
        </p:nvPicPr>
        <p:blipFill>
          <a:blip r:embed="rId2"/>
          <a:stretch>
            <a:fillRect/>
          </a:stretch>
        </p:blipFill>
        <p:spPr>
          <a:xfrm>
            <a:off x="2031286" y="743788"/>
            <a:ext cx="5081428" cy="61142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81000" cy="6858000"/>
          </a:xfrm>
          <a:custGeom>
            <a:avLst/>
            <a:gdLst/>
            <a:ahLst/>
            <a:cxnLst/>
            <a:rect l="l" t="t" r="r" b="b"/>
            <a:pathLst>
              <a:path w="381000" h="6858000">
                <a:moveTo>
                  <a:pt x="0" y="6858000"/>
                </a:moveTo>
                <a:lnTo>
                  <a:pt x="381000" y="6858000"/>
                </a:lnTo>
                <a:lnTo>
                  <a:pt x="381000" y="0"/>
                </a:lnTo>
                <a:lnTo>
                  <a:pt x="0" y="0"/>
                </a:lnTo>
                <a:lnTo>
                  <a:pt x="0" y="6858000"/>
                </a:lnTo>
                <a:close/>
              </a:path>
            </a:pathLst>
          </a:custGeom>
          <a:solidFill>
            <a:srgbClr val="FF0000"/>
          </a:solidFill>
        </p:spPr>
        <p:txBody>
          <a:bodyPr wrap="square" lIns="0" tIns="0" rIns="0" bIns="0" rtlCol="0"/>
          <a:lstStyle/>
          <a:p>
            <a:endParaRPr/>
          </a:p>
        </p:txBody>
      </p:sp>
      <p:sp>
        <p:nvSpPr>
          <p:cNvPr id="3" name="object 3"/>
          <p:cNvSpPr/>
          <p:nvPr/>
        </p:nvSpPr>
        <p:spPr>
          <a:xfrm>
            <a:off x="381000" y="0"/>
            <a:ext cx="381635" cy="6858000"/>
          </a:xfrm>
          <a:custGeom>
            <a:avLst/>
            <a:gdLst/>
            <a:ahLst/>
            <a:cxnLst/>
            <a:rect l="l" t="t" r="r" b="b"/>
            <a:pathLst>
              <a:path w="381634" h="6858000">
                <a:moveTo>
                  <a:pt x="0" y="6858000"/>
                </a:moveTo>
                <a:lnTo>
                  <a:pt x="381012" y="6858000"/>
                </a:lnTo>
                <a:lnTo>
                  <a:pt x="381012" y="0"/>
                </a:lnTo>
                <a:lnTo>
                  <a:pt x="0" y="0"/>
                </a:lnTo>
                <a:lnTo>
                  <a:pt x="0" y="6858000"/>
                </a:lnTo>
                <a:close/>
              </a:path>
            </a:pathLst>
          </a:custGeom>
          <a:solidFill>
            <a:srgbClr val="C0C0C0"/>
          </a:solidFill>
        </p:spPr>
        <p:txBody>
          <a:bodyPr wrap="square" lIns="0" tIns="0" rIns="0" bIns="0" rtlCol="0"/>
          <a:lstStyle/>
          <a:p>
            <a:endParaRPr/>
          </a:p>
        </p:txBody>
      </p:sp>
      <p:sp>
        <p:nvSpPr>
          <p:cNvPr id="4" name="object 4"/>
          <p:cNvSpPr/>
          <p:nvPr/>
        </p:nvSpPr>
        <p:spPr>
          <a:xfrm>
            <a:off x="360649" y="0"/>
            <a:ext cx="381635" cy="6858000"/>
          </a:xfrm>
          <a:custGeom>
            <a:avLst/>
            <a:gdLst/>
            <a:ahLst/>
            <a:cxnLst/>
            <a:rect l="l" t="t" r="r" b="b"/>
            <a:pathLst>
              <a:path w="381634" h="6858000">
                <a:moveTo>
                  <a:pt x="0" y="6858000"/>
                </a:moveTo>
                <a:lnTo>
                  <a:pt x="381012" y="6858000"/>
                </a:lnTo>
                <a:lnTo>
                  <a:pt x="381012" y="0"/>
                </a:lnTo>
                <a:lnTo>
                  <a:pt x="0" y="0"/>
                </a:lnTo>
                <a:lnTo>
                  <a:pt x="0" y="6858000"/>
                </a:lnTo>
                <a:close/>
              </a:path>
            </a:pathLst>
          </a:custGeom>
          <a:solidFill>
            <a:srgbClr val="C0C0C0"/>
          </a:solidFill>
        </p:spPr>
        <p:txBody>
          <a:bodyPr wrap="square" lIns="0" tIns="0" rIns="0" bIns="0" rtlCol="0"/>
          <a:lstStyle/>
          <a:p>
            <a:endParaRPr/>
          </a:p>
        </p:txBody>
      </p:sp>
      <p:sp>
        <p:nvSpPr>
          <p:cNvPr id="5" name="object 5"/>
          <p:cNvSpPr/>
          <p:nvPr/>
        </p:nvSpPr>
        <p:spPr>
          <a:xfrm>
            <a:off x="990600" y="5867400"/>
            <a:ext cx="2523743" cy="609599"/>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123346" y="290893"/>
            <a:ext cx="7278370" cy="605155"/>
          </a:xfrm>
          <a:prstGeom prst="rect">
            <a:avLst/>
          </a:prstGeom>
        </p:spPr>
        <p:txBody>
          <a:bodyPr vert="horz" wrap="square" lIns="0" tIns="12700" rIns="0" bIns="0" rtlCol="0">
            <a:spAutoFit/>
          </a:bodyPr>
          <a:lstStyle/>
          <a:p>
            <a:pPr marL="12700">
              <a:lnSpc>
                <a:spcPct val="100000"/>
              </a:lnSpc>
              <a:spcBef>
                <a:spcPts val="100"/>
              </a:spcBef>
            </a:pPr>
            <a:r>
              <a:rPr lang="en-US" dirty="0"/>
              <a:t>Lab </a:t>
            </a:r>
            <a:r>
              <a:rPr lang="en-US"/>
              <a:t>Coats &amp; </a:t>
            </a:r>
            <a:r>
              <a:t>Name </a:t>
            </a:r>
            <a:r>
              <a:rPr dirty="0"/>
              <a:t>Tags</a:t>
            </a:r>
            <a:endParaRPr spc="-5" dirty="0"/>
          </a:p>
        </p:txBody>
      </p:sp>
      <p:sp>
        <p:nvSpPr>
          <p:cNvPr id="8" name="object 8"/>
          <p:cNvSpPr txBox="1"/>
          <p:nvPr/>
        </p:nvSpPr>
        <p:spPr>
          <a:xfrm>
            <a:off x="1158239" y="1570355"/>
            <a:ext cx="6026881" cy="3672800"/>
          </a:xfrm>
          <a:prstGeom prst="rect">
            <a:avLst/>
          </a:prstGeom>
        </p:spPr>
        <p:txBody>
          <a:bodyPr vert="horz" wrap="square" lIns="0" tIns="68580" rIns="0" bIns="0" rtlCol="0">
            <a:spAutoFit/>
          </a:bodyPr>
          <a:lstStyle/>
          <a:p>
            <a:pPr marL="299085" indent="-286385">
              <a:lnSpc>
                <a:spcPct val="100000"/>
              </a:lnSpc>
              <a:spcBef>
                <a:spcPts val="540"/>
              </a:spcBef>
              <a:buFont typeface="Arial"/>
              <a:buChar char="•"/>
              <a:tabLst>
                <a:tab pos="299085" algn="l"/>
                <a:tab pos="299720" algn="l"/>
              </a:tabLst>
            </a:pPr>
            <a:r>
              <a:rPr lang="en-US" sz="2400" spc="-10" dirty="0">
                <a:latin typeface="Calibri"/>
                <a:cs typeface="Calibri"/>
              </a:rPr>
              <a:t>Item</a:t>
            </a:r>
            <a:r>
              <a:rPr sz="2400" spc="-10" dirty="0">
                <a:latin typeface="Calibri"/>
                <a:cs typeface="Calibri"/>
              </a:rPr>
              <a:t>s must </a:t>
            </a:r>
            <a:r>
              <a:rPr sz="2400" spc="-5" dirty="0">
                <a:latin typeface="Calibri"/>
                <a:cs typeface="Calibri"/>
              </a:rPr>
              <a:t>be </a:t>
            </a:r>
            <a:r>
              <a:rPr sz="2400" spc="-15" dirty="0">
                <a:latin typeface="Calibri"/>
                <a:cs typeface="Calibri"/>
              </a:rPr>
              <a:t>ordered </a:t>
            </a:r>
            <a:r>
              <a:rPr lang="en-US" sz="2400" spc="-10" dirty="0">
                <a:latin typeface="Calibri"/>
                <a:cs typeface="Calibri"/>
              </a:rPr>
              <a:t>prior to the start of your clinical work</a:t>
            </a:r>
            <a:endParaRPr sz="2400" dirty="0">
              <a:latin typeface="Calibri"/>
              <a:cs typeface="Calibri"/>
            </a:endParaRPr>
          </a:p>
          <a:p>
            <a:pPr marL="299085" indent="-286385">
              <a:lnSpc>
                <a:spcPct val="100000"/>
              </a:lnSpc>
              <a:spcBef>
                <a:spcPts val="445"/>
              </a:spcBef>
              <a:buFont typeface="Arial"/>
              <a:buChar char="•"/>
              <a:tabLst>
                <a:tab pos="299085" algn="l"/>
                <a:tab pos="299720" algn="l"/>
              </a:tabLst>
            </a:pPr>
            <a:r>
              <a:rPr sz="2400" spc="-5" dirty="0">
                <a:latin typeface="Calibri"/>
                <a:cs typeface="Calibri"/>
              </a:rPr>
              <a:t>On Duty</a:t>
            </a:r>
            <a:r>
              <a:rPr sz="2400" spc="-20" dirty="0">
                <a:latin typeface="Calibri"/>
                <a:cs typeface="Calibri"/>
              </a:rPr>
              <a:t> </a:t>
            </a:r>
            <a:r>
              <a:rPr sz="2400" spc="-10" dirty="0">
                <a:latin typeface="Calibri"/>
                <a:cs typeface="Calibri"/>
              </a:rPr>
              <a:t>Uniforms</a:t>
            </a:r>
            <a:endParaRPr sz="2400" dirty="0">
              <a:latin typeface="Calibri"/>
              <a:cs typeface="Calibri"/>
            </a:endParaRPr>
          </a:p>
          <a:p>
            <a:pPr marL="469265">
              <a:lnSpc>
                <a:spcPct val="100000"/>
              </a:lnSpc>
              <a:spcBef>
                <a:spcPts val="35"/>
              </a:spcBef>
            </a:pPr>
            <a:r>
              <a:rPr sz="1800" dirty="0">
                <a:latin typeface="Calibri"/>
                <a:cs typeface="Calibri"/>
              </a:rPr>
              <a:t>4572 </a:t>
            </a:r>
            <a:r>
              <a:rPr sz="1800" spc="-20" dirty="0">
                <a:latin typeface="Calibri"/>
                <a:cs typeface="Calibri"/>
              </a:rPr>
              <a:t>Telephone </a:t>
            </a:r>
            <a:r>
              <a:rPr sz="1800" spc="-15" dirty="0">
                <a:latin typeface="Calibri"/>
                <a:cs typeface="Calibri"/>
              </a:rPr>
              <a:t>Road</a:t>
            </a:r>
            <a:r>
              <a:rPr sz="1800" spc="40" dirty="0">
                <a:latin typeface="Calibri"/>
                <a:cs typeface="Calibri"/>
              </a:rPr>
              <a:t> </a:t>
            </a:r>
            <a:r>
              <a:rPr sz="1800" dirty="0">
                <a:latin typeface="Calibri"/>
                <a:cs typeface="Calibri"/>
              </a:rPr>
              <a:t>#920</a:t>
            </a:r>
          </a:p>
          <a:p>
            <a:pPr marL="469265">
              <a:lnSpc>
                <a:spcPct val="100000"/>
              </a:lnSpc>
            </a:pPr>
            <a:r>
              <a:rPr sz="1800" spc="-20" dirty="0">
                <a:latin typeface="Calibri"/>
                <a:cs typeface="Calibri"/>
              </a:rPr>
              <a:t>Ventura, </a:t>
            </a:r>
            <a:r>
              <a:rPr sz="1800" spc="-5" dirty="0">
                <a:latin typeface="Calibri"/>
                <a:cs typeface="Calibri"/>
              </a:rPr>
              <a:t>CA</a:t>
            </a:r>
            <a:r>
              <a:rPr sz="1800" spc="20" dirty="0">
                <a:latin typeface="Calibri"/>
                <a:cs typeface="Calibri"/>
              </a:rPr>
              <a:t> </a:t>
            </a:r>
            <a:r>
              <a:rPr sz="1800" dirty="0">
                <a:latin typeface="Calibri"/>
                <a:cs typeface="Calibri"/>
              </a:rPr>
              <a:t>93003</a:t>
            </a:r>
          </a:p>
          <a:p>
            <a:pPr marL="469265">
              <a:lnSpc>
                <a:spcPct val="100000"/>
              </a:lnSpc>
            </a:pPr>
            <a:r>
              <a:rPr sz="1800" spc="-5" dirty="0">
                <a:latin typeface="Calibri"/>
                <a:cs typeface="Calibri"/>
              </a:rPr>
              <a:t>805-650-3889</a:t>
            </a:r>
            <a:endParaRPr sz="1800" dirty="0">
              <a:latin typeface="Calibri"/>
              <a:cs typeface="Calibri"/>
            </a:endParaRPr>
          </a:p>
          <a:p>
            <a:pPr marL="469900">
              <a:lnSpc>
                <a:spcPct val="100000"/>
              </a:lnSpc>
              <a:spcBef>
                <a:spcPts val="5"/>
              </a:spcBef>
            </a:pPr>
            <a:r>
              <a:rPr sz="1800" spc="-10" dirty="0">
                <a:latin typeface="Calibri"/>
                <a:cs typeface="Calibri"/>
              </a:rPr>
              <a:t>Hours: </a:t>
            </a:r>
            <a:r>
              <a:rPr sz="1800" spc="-5" dirty="0">
                <a:latin typeface="Calibri"/>
                <a:cs typeface="Calibri"/>
              </a:rPr>
              <a:t>Mon-Fri 9am </a:t>
            </a:r>
            <a:r>
              <a:rPr sz="1800" spc="-10" dirty="0">
                <a:latin typeface="Calibri"/>
                <a:cs typeface="Calibri"/>
              </a:rPr>
              <a:t>to </a:t>
            </a:r>
            <a:r>
              <a:rPr sz="1800" spc="-5" dirty="0">
                <a:latin typeface="Calibri"/>
                <a:cs typeface="Calibri"/>
              </a:rPr>
              <a:t>5pm </a:t>
            </a:r>
            <a:r>
              <a:rPr sz="1800" dirty="0">
                <a:latin typeface="Calibri"/>
                <a:cs typeface="Calibri"/>
              </a:rPr>
              <a:t>&amp; </a:t>
            </a:r>
            <a:r>
              <a:rPr sz="1800" spc="-5" dirty="0">
                <a:latin typeface="Calibri"/>
                <a:cs typeface="Calibri"/>
              </a:rPr>
              <a:t>Sat 9am </a:t>
            </a:r>
            <a:r>
              <a:rPr sz="1800" spc="-10" dirty="0">
                <a:latin typeface="Calibri"/>
                <a:cs typeface="Calibri"/>
              </a:rPr>
              <a:t>to</a:t>
            </a:r>
            <a:r>
              <a:rPr sz="1800" spc="65" dirty="0">
                <a:latin typeface="Calibri"/>
                <a:cs typeface="Calibri"/>
              </a:rPr>
              <a:t> </a:t>
            </a:r>
            <a:r>
              <a:rPr sz="1800" spc="-5" dirty="0">
                <a:latin typeface="Calibri"/>
                <a:cs typeface="Calibri"/>
              </a:rPr>
              <a:t>3pm</a:t>
            </a:r>
            <a:endParaRPr sz="1800" dirty="0">
              <a:latin typeface="Calibri"/>
              <a:cs typeface="Calibri"/>
            </a:endParaRPr>
          </a:p>
          <a:p>
            <a:pPr>
              <a:lnSpc>
                <a:spcPct val="100000"/>
              </a:lnSpc>
              <a:spcBef>
                <a:spcPts val="50"/>
              </a:spcBef>
            </a:pPr>
            <a:endParaRPr sz="1800" dirty="0">
              <a:latin typeface="Times New Roman"/>
              <a:cs typeface="Times New Roman"/>
            </a:endParaRPr>
          </a:p>
          <a:p>
            <a:pPr marL="355600" indent="-342900">
              <a:lnSpc>
                <a:spcPct val="100000"/>
              </a:lnSpc>
              <a:buFont typeface="Arial"/>
              <a:buChar char="•"/>
              <a:tabLst>
                <a:tab pos="354965" algn="l"/>
                <a:tab pos="355600" algn="l"/>
              </a:tabLst>
            </a:pPr>
            <a:r>
              <a:rPr lang="en-US" sz="2400" spc="-45" dirty="0">
                <a:latin typeface="Calibri"/>
                <a:cs typeface="Calibri"/>
              </a:rPr>
              <a:t>White</a:t>
            </a:r>
            <a:r>
              <a:rPr sz="2400" spc="-45" dirty="0">
                <a:latin typeface="Calibri"/>
                <a:cs typeface="Calibri"/>
              </a:rPr>
              <a:t> </a:t>
            </a:r>
            <a:r>
              <a:rPr lang="en-US" sz="2400" spc="-5" dirty="0">
                <a:latin typeface="Calibri"/>
                <a:cs typeface="Calibri"/>
              </a:rPr>
              <a:t>Lab Coats (2)</a:t>
            </a:r>
          </a:p>
          <a:p>
            <a:pPr marL="355600" indent="-342900">
              <a:lnSpc>
                <a:spcPct val="100000"/>
              </a:lnSpc>
              <a:buFont typeface="Arial"/>
              <a:buChar char="•"/>
              <a:tabLst>
                <a:tab pos="354965" algn="l"/>
                <a:tab pos="355600" algn="l"/>
              </a:tabLst>
            </a:pPr>
            <a:r>
              <a:rPr lang="en-US" sz="2400" spc="-10" dirty="0">
                <a:latin typeface="Calibri"/>
                <a:cs typeface="Calibri"/>
              </a:rPr>
              <a:t>T</a:t>
            </a:r>
            <a:r>
              <a:rPr sz="2400" spc="-10" dirty="0">
                <a:latin typeface="Calibri"/>
                <a:cs typeface="Calibri"/>
              </a:rPr>
              <a:t>wo </a:t>
            </a:r>
            <a:r>
              <a:rPr sz="2400" spc="-5" dirty="0">
                <a:latin typeface="Calibri"/>
                <a:cs typeface="Calibri"/>
              </a:rPr>
              <a:t>name</a:t>
            </a:r>
            <a:r>
              <a:rPr sz="2400" spc="-10" dirty="0">
                <a:latin typeface="Calibri"/>
                <a:cs typeface="Calibri"/>
              </a:rPr>
              <a:t> tags</a:t>
            </a:r>
            <a:endParaRPr sz="2400" dirty="0">
              <a:latin typeface="Calibri"/>
              <a:cs typeface="Calibri"/>
            </a:endParaRPr>
          </a:p>
          <a:p>
            <a:pPr marL="812800" lvl="1" indent="-342900">
              <a:lnSpc>
                <a:spcPts val="2385"/>
              </a:lnSpc>
              <a:spcBef>
                <a:spcPts val="30"/>
              </a:spcBef>
              <a:buFont typeface="Arial"/>
              <a:buChar char="•"/>
              <a:tabLst>
                <a:tab pos="812165" algn="l"/>
                <a:tab pos="812800" algn="l"/>
              </a:tabLst>
            </a:pPr>
            <a:r>
              <a:rPr sz="2000" dirty="0">
                <a:latin typeface="Calibri"/>
                <a:cs typeface="Calibri"/>
              </a:rPr>
              <a:t>Will be </a:t>
            </a:r>
            <a:r>
              <a:rPr sz="2000" spc="-5" dirty="0">
                <a:latin typeface="Calibri"/>
                <a:cs typeface="Calibri"/>
              </a:rPr>
              <a:t>used in Clinicals </a:t>
            </a:r>
            <a:r>
              <a:rPr sz="2000" b="1" spc="-5" dirty="0">
                <a:latin typeface="Calibri"/>
                <a:cs typeface="Calibri"/>
              </a:rPr>
              <a:t>AND </a:t>
            </a:r>
            <a:r>
              <a:rPr sz="2000" dirty="0">
                <a:latin typeface="Calibri"/>
                <a:cs typeface="Calibri"/>
              </a:rPr>
              <a:t>Lab</a:t>
            </a:r>
          </a:p>
        </p:txBody>
      </p:sp>
      <p:sp>
        <p:nvSpPr>
          <p:cNvPr id="9" name="object 9"/>
          <p:cNvSpPr/>
          <p:nvPr/>
        </p:nvSpPr>
        <p:spPr>
          <a:xfrm>
            <a:off x="7205471" y="995172"/>
            <a:ext cx="1722119" cy="19278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71AB-A37C-AA80-5463-5E825089D239}"/>
              </a:ext>
            </a:extLst>
          </p:cNvPr>
          <p:cNvSpPr>
            <a:spLocks noGrp="1"/>
          </p:cNvSpPr>
          <p:nvPr>
            <p:ph type="title"/>
          </p:nvPr>
        </p:nvSpPr>
        <p:spPr>
          <a:xfrm>
            <a:off x="2225092" y="168656"/>
            <a:ext cx="5534025" cy="584775"/>
          </a:xfrm>
        </p:spPr>
        <p:txBody>
          <a:bodyPr/>
          <a:lstStyle/>
          <a:p>
            <a:r>
              <a:rPr lang="en-US" dirty="0"/>
              <a:t>Culminating Experience</a:t>
            </a:r>
          </a:p>
        </p:txBody>
      </p:sp>
      <p:sp>
        <p:nvSpPr>
          <p:cNvPr id="3" name="Text Placeholder 2">
            <a:extLst>
              <a:ext uri="{FF2B5EF4-FFF2-40B4-BE49-F238E27FC236}">
                <a16:creationId xmlns:a16="http://schemas.microsoft.com/office/drawing/2014/main" id="{67F7B1F9-98EC-993A-2625-ED9222798059}"/>
              </a:ext>
            </a:extLst>
          </p:cNvPr>
          <p:cNvSpPr>
            <a:spLocks noGrp="1"/>
          </p:cNvSpPr>
          <p:nvPr>
            <p:ph type="body" idx="1"/>
          </p:nvPr>
        </p:nvSpPr>
        <p:spPr>
          <a:xfrm>
            <a:off x="685800" y="1105282"/>
            <a:ext cx="8021955" cy="5724644"/>
          </a:xfrm>
        </p:spPr>
        <p:txBody>
          <a:bodyPr/>
          <a:lstStyle/>
          <a:p>
            <a:pPr marL="342900" indent="-342900">
              <a:buFont typeface="Arial" panose="020B0604020202020204" pitchFamily="34" charset="0"/>
              <a:buChar char="•"/>
            </a:pPr>
            <a:r>
              <a:rPr lang="en-US" dirty="0"/>
              <a:t>Review the Culminating Experience Handbook before you start your MSN core courses in January</a:t>
            </a:r>
          </a:p>
          <a:p>
            <a:pPr marL="342900" indent="-342900">
              <a:buFont typeface="Arial" panose="020B0604020202020204" pitchFamily="34" charset="0"/>
              <a:buChar char="•"/>
            </a:pPr>
            <a:r>
              <a:rPr lang="en-US" dirty="0"/>
              <a:t>First part of the culminating experience the same no matter what format:</a:t>
            </a:r>
          </a:p>
          <a:p>
            <a:pPr marL="800100" lvl="1" indent="-342900">
              <a:buFont typeface="Arial" panose="020B0604020202020204" pitchFamily="34" charset="0"/>
              <a:buChar char="•"/>
            </a:pPr>
            <a:r>
              <a:rPr lang="en-US" dirty="0"/>
              <a:t>Background/problem statement</a:t>
            </a:r>
          </a:p>
          <a:p>
            <a:pPr marL="800100" lvl="1" indent="-342900">
              <a:buFont typeface="Arial" panose="020B0604020202020204" pitchFamily="34" charset="0"/>
              <a:buChar char="•"/>
            </a:pPr>
            <a:r>
              <a:rPr lang="en-US" dirty="0"/>
              <a:t>Literature review</a:t>
            </a:r>
          </a:p>
          <a:p>
            <a:pPr marL="342900" indent="-342900">
              <a:buFont typeface="Arial" panose="020B0604020202020204" pitchFamily="34" charset="0"/>
              <a:buChar char="•"/>
            </a:pPr>
            <a:r>
              <a:rPr lang="en-US" dirty="0"/>
              <a:t>Four format options: </a:t>
            </a:r>
          </a:p>
          <a:p>
            <a:pPr marL="800100" lvl="1" indent="-342900">
              <a:buFont typeface="Arial" panose="020B0604020202020204" pitchFamily="34" charset="0"/>
              <a:buChar char="•"/>
            </a:pPr>
            <a:r>
              <a:rPr lang="en-US" dirty="0"/>
              <a:t>Analysis paper</a:t>
            </a:r>
          </a:p>
          <a:p>
            <a:pPr marL="800100" lvl="1" indent="-342900">
              <a:buFont typeface="Arial" panose="020B0604020202020204" pitchFamily="34" charset="0"/>
              <a:buChar char="•"/>
            </a:pPr>
            <a:r>
              <a:rPr lang="en-US" dirty="0"/>
              <a:t>Evidence-based Practice</a:t>
            </a:r>
          </a:p>
          <a:p>
            <a:pPr marL="800100" lvl="1" indent="-342900">
              <a:buFont typeface="Arial" panose="020B0604020202020204" pitchFamily="34" charset="0"/>
              <a:buChar char="•"/>
            </a:pPr>
            <a:r>
              <a:rPr lang="en-US" dirty="0"/>
              <a:t>Clinical Protocol/Standardized Procedure</a:t>
            </a:r>
          </a:p>
          <a:p>
            <a:pPr marL="800100" lvl="1" indent="-342900">
              <a:buFont typeface="Arial" panose="020B0604020202020204" pitchFamily="34" charset="0"/>
              <a:buChar char="•"/>
            </a:pPr>
            <a:r>
              <a:rPr lang="en-US" dirty="0"/>
              <a:t>Education Plan </a:t>
            </a:r>
          </a:p>
          <a:p>
            <a:pPr marL="342900" indent="-342900">
              <a:buFont typeface="Arial" panose="020B0604020202020204" pitchFamily="34" charset="0"/>
              <a:buChar char="•"/>
            </a:pPr>
            <a:r>
              <a:rPr lang="en-US" dirty="0"/>
              <a:t>You will start work on your culminating experience in your evidenced-based practice course</a:t>
            </a:r>
          </a:p>
          <a:p>
            <a:pPr marL="342900" indent="-342900">
              <a:buFont typeface="Arial" panose="020B0604020202020204" pitchFamily="34" charset="0"/>
              <a:buChar char="•"/>
            </a:pPr>
            <a:r>
              <a:rPr lang="en-US" dirty="0"/>
              <a:t>Connect with faculty who have a shared interest </a:t>
            </a:r>
          </a:p>
          <a:p>
            <a:pPr marL="342900" indent="-342900">
              <a:buFont typeface="Arial" panose="020B0604020202020204" pitchFamily="34" charset="0"/>
              <a:buChar char="•"/>
            </a:pPr>
            <a:r>
              <a:rPr lang="en-US" dirty="0"/>
              <a:t>Take the culminating experience course after you’ve completed 90% of your </a:t>
            </a:r>
            <a:r>
              <a:rPr lang="en-US" dirty="0" err="1"/>
              <a:t>practica</a:t>
            </a:r>
            <a:r>
              <a:rPr lang="en-US" dirty="0"/>
              <a:t> hours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2265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5C81-9F03-076B-5DB8-EF55446F2D20}"/>
              </a:ext>
            </a:extLst>
          </p:cNvPr>
          <p:cNvSpPr>
            <a:spLocks noGrp="1"/>
          </p:cNvSpPr>
          <p:nvPr>
            <p:ph type="title"/>
          </p:nvPr>
        </p:nvSpPr>
        <p:spPr>
          <a:xfrm>
            <a:off x="2225092" y="168656"/>
            <a:ext cx="5534025" cy="584775"/>
          </a:xfrm>
        </p:spPr>
        <p:txBody>
          <a:bodyPr/>
          <a:lstStyle/>
          <a:p>
            <a:r>
              <a:rPr lang="en-US" dirty="0"/>
              <a:t>Portfolios</a:t>
            </a:r>
          </a:p>
        </p:txBody>
      </p:sp>
      <p:sp>
        <p:nvSpPr>
          <p:cNvPr id="3" name="Text Placeholder 2">
            <a:extLst>
              <a:ext uri="{FF2B5EF4-FFF2-40B4-BE49-F238E27FC236}">
                <a16:creationId xmlns:a16="http://schemas.microsoft.com/office/drawing/2014/main" id="{A79AE84D-5129-0664-001A-F3A29870863F}"/>
              </a:ext>
            </a:extLst>
          </p:cNvPr>
          <p:cNvSpPr>
            <a:spLocks noGrp="1"/>
          </p:cNvSpPr>
          <p:nvPr>
            <p:ph type="body" idx="1"/>
          </p:nvPr>
        </p:nvSpPr>
        <p:spPr>
          <a:xfrm>
            <a:off x="762000" y="990600"/>
            <a:ext cx="8021955" cy="5539978"/>
          </a:xfrm>
        </p:spPr>
        <p:txBody>
          <a:bodyPr/>
          <a:lstStyle/>
          <a:p>
            <a:r>
              <a:rPr lang="en-US" u="sng" dirty="0"/>
              <a:t>Family Nurse Practitioner Students</a:t>
            </a:r>
          </a:p>
          <a:p>
            <a:pPr marL="342900" indent="-342900">
              <a:buFont typeface="Arial" panose="020B0604020202020204" pitchFamily="34" charset="0"/>
              <a:buChar char="•"/>
            </a:pPr>
            <a:r>
              <a:rPr lang="en-US" dirty="0"/>
              <a:t>Use the portfolio section of Typhon</a:t>
            </a:r>
          </a:p>
          <a:p>
            <a:pPr marL="342900" indent="-342900">
              <a:buFont typeface="Arial" panose="020B0604020202020204" pitchFamily="34" charset="0"/>
              <a:buChar char="•"/>
            </a:pPr>
            <a:r>
              <a:rPr lang="en-US" dirty="0"/>
              <a:t>Build personal profile</a:t>
            </a:r>
          </a:p>
          <a:p>
            <a:pPr marL="800100" lvl="1" indent="-342900">
              <a:buFont typeface="Arial" panose="020B0604020202020204" pitchFamily="34" charset="0"/>
              <a:buChar char="•"/>
            </a:pPr>
            <a:r>
              <a:rPr lang="en-US" dirty="0"/>
              <a:t>Include resume/CV, short bio</a:t>
            </a:r>
          </a:p>
          <a:p>
            <a:pPr marL="800100" lvl="1" indent="-342900">
              <a:buFont typeface="Arial" panose="020B0604020202020204" pitchFamily="34" charset="0"/>
              <a:buChar char="•"/>
            </a:pPr>
            <a:r>
              <a:rPr lang="en-US" dirty="0"/>
              <a:t>Your nursing philosophy </a:t>
            </a:r>
          </a:p>
          <a:p>
            <a:pPr marL="800100" lvl="1" indent="-342900">
              <a:buFont typeface="Arial" panose="020B0604020202020204" pitchFamily="34" charset="0"/>
              <a:buChar char="•"/>
            </a:pPr>
            <a:r>
              <a:rPr lang="en-US" dirty="0"/>
              <a:t>Extra-curricular activities that highlight your professional development</a:t>
            </a:r>
          </a:p>
          <a:p>
            <a:pPr marL="342900" indent="-342900">
              <a:buFont typeface="Arial" panose="020B0604020202020204" pitchFamily="34" charset="0"/>
              <a:buChar char="•"/>
            </a:pPr>
            <a:r>
              <a:rPr lang="en-US" dirty="0"/>
              <a:t>Key course assignments from each course</a:t>
            </a:r>
          </a:p>
          <a:p>
            <a:pPr marL="800100" lvl="1" indent="-342900">
              <a:buFont typeface="Arial" panose="020B0604020202020204" pitchFamily="34" charset="0"/>
              <a:buChar char="•"/>
            </a:pPr>
            <a:r>
              <a:rPr lang="en-US" dirty="0"/>
              <a:t>Upload completed assignment</a:t>
            </a:r>
          </a:p>
          <a:p>
            <a:pPr marL="800100" lvl="1" indent="-342900">
              <a:buFont typeface="Arial" panose="020B0604020202020204" pitchFamily="34" charset="0"/>
              <a:buChar char="•"/>
            </a:pPr>
            <a:r>
              <a:rPr lang="en-US" dirty="0"/>
              <a:t>Add reflective statement that focuses on what you learned in the course and how completion of the assignment demonstrated you met the expected course outcomes</a:t>
            </a:r>
          </a:p>
          <a:p>
            <a:r>
              <a:rPr lang="en-US" u="sng" dirty="0"/>
              <a:t>Nurse Educator Students</a:t>
            </a:r>
          </a:p>
          <a:p>
            <a:pPr marL="342900" indent="-342900">
              <a:buFont typeface="Arial" panose="020B0604020202020204" pitchFamily="34" charset="0"/>
              <a:buChar char="•"/>
            </a:pPr>
            <a:r>
              <a:rPr lang="en-US" dirty="0"/>
              <a:t>Use Google sites</a:t>
            </a:r>
          </a:p>
          <a:p>
            <a:pPr marL="800100" lvl="1" indent="-342900">
              <a:buFont typeface="Arial" panose="020B0604020202020204" pitchFamily="34" charset="0"/>
              <a:buChar char="•"/>
            </a:pPr>
            <a:r>
              <a:rPr lang="en-US" dirty="0"/>
              <a:t>Develop pages for each course that includes a course description and lists the course learning outcomes</a:t>
            </a:r>
          </a:p>
          <a:p>
            <a:pPr marL="800100" lvl="1" indent="-342900">
              <a:buFont typeface="Arial" panose="020B0604020202020204" pitchFamily="34" charset="0"/>
              <a:buChar char="•"/>
            </a:pPr>
            <a:r>
              <a:rPr lang="en-US" dirty="0"/>
              <a:t>Upload your course assignment to the page</a:t>
            </a:r>
          </a:p>
          <a:p>
            <a:pPr marL="800100" lvl="1" indent="-342900">
              <a:buFont typeface="Arial" panose="020B0604020202020204" pitchFamily="34" charset="0"/>
              <a:buChar char="•"/>
            </a:pPr>
            <a:r>
              <a:rPr lang="en-US" dirty="0"/>
              <a:t>Add your reflective statement</a:t>
            </a:r>
          </a:p>
          <a:p>
            <a:pPr marL="800100" lvl="1" indent="-342900">
              <a:buFont typeface="Arial" panose="020B0604020202020204" pitchFamily="34" charset="0"/>
              <a:buChar char="•"/>
            </a:pPr>
            <a:r>
              <a:rPr lang="en-US" dirty="0"/>
              <a:t>Share your Google site with faculty</a:t>
            </a:r>
          </a:p>
        </p:txBody>
      </p:sp>
    </p:spTree>
    <p:extLst>
      <p:ext uri="{BB962C8B-B14F-4D97-AF65-F5344CB8AC3E}">
        <p14:creationId xmlns:p14="http://schemas.microsoft.com/office/powerpoint/2010/main" val="426529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2BBF3-8042-491A-579A-7F10AAB50084}"/>
              </a:ext>
            </a:extLst>
          </p:cNvPr>
          <p:cNvSpPr txBox="1">
            <a:spLocks/>
          </p:cNvSpPr>
          <p:nvPr/>
        </p:nvSpPr>
        <p:spPr>
          <a:xfrm>
            <a:off x="1371600" y="392430"/>
            <a:ext cx="7073317" cy="1184910"/>
          </a:xfrm>
          <a:prstGeom prst="rect">
            <a:avLst/>
          </a:prstGeom>
        </p:spPr>
        <p:txBody>
          <a:bodyPr wrap="square" lIns="0" tIns="0" rIns="0" bIns="0">
            <a:normAutofit/>
          </a:bodyPr>
          <a:lstStyle>
            <a:lvl1pPr>
              <a:defRPr>
                <a:latin typeface="+mj-lt"/>
                <a:ea typeface="+mj-ea"/>
                <a:cs typeface="+mj-cs"/>
              </a:defRPr>
            </a:lvl1pPr>
          </a:lstStyle>
          <a:p>
            <a:pPr>
              <a:spcAft>
                <a:spcPts val="600"/>
              </a:spcAft>
            </a:pPr>
            <a:r>
              <a:rPr lang="en-US" sz="3800" b="0" i="0" kern="0" dirty="0">
                <a:latin typeface="Times New Roman"/>
                <a:ea typeface="+mj-ea"/>
                <a:cs typeface="Times New Roman"/>
              </a:rPr>
              <a:t>CI Writing &amp; Multiliteracy Center</a:t>
            </a:r>
          </a:p>
        </p:txBody>
      </p:sp>
      <p:sp>
        <p:nvSpPr>
          <p:cNvPr id="5" name="Content Placeholder 4">
            <a:extLst>
              <a:ext uri="{FF2B5EF4-FFF2-40B4-BE49-F238E27FC236}">
                <a16:creationId xmlns:a16="http://schemas.microsoft.com/office/drawing/2014/main" id="{DB472F05-885B-231F-40CE-208085126640}"/>
              </a:ext>
            </a:extLst>
          </p:cNvPr>
          <p:cNvSpPr txBox="1">
            <a:spLocks/>
          </p:cNvSpPr>
          <p:nvPr/>
        </p:nvSpPr>
        <p:spPr>
          <a:xfrm>
            <a:off x="594360" y="1577340"/>
            <a:ext cx="3977640" cy="4526280"/>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r>
              <a:rPr lang="en-US" sz="1900" b="0" i="0" kern="0" dirty="0">
                <a:latin typeface="Calibri"/>
                <a:ea typeface="+mn-ea"/>
                <a:cs typeface="Calibri"/>
              </a:rPr>
              <a:t>Support Offered</a:t>
            </a:r>
          </a:p>
          <a:p>
            <a:pPr marL="0" lvl="1">
              <a:lnSpc>
                <a:spcPct val="90000"/>
              </a:lnSpc>
              <a:spcAft>
                <a:spcPts val="600"/>
              </a:spcAft>
            </a:pPr>
            <a:r>
              <a:rPr lang="en-US" sz="1900" b="0" i="0" kern="0" dirty="0">
                <a:latin typeface="Calibri"/>
                <a:ea typeface="+mn-ea"/>
                <a:cs typeface="Calibri"/>
              </a:rPr>
              <a:t>Written, Oral, Visual, &amp; Digital forms of communication (papers/presentations)</a:t>
            </a:r>
          </a:p>
          <a:p>
            <a:pPr marL="0" lvl="1">
              <a:lnSpc>
                <a:spcPct val="90000"/>
              </a:lnSpc>
              <a:spcAft>
                <a:spcPts val="600"/>
              </a:spcAft>
            </a:pPr>
            <a:r>
              <a:rPr lang="en-US" sz="1900" b="0" i="0" kern="0" dirty="0">
                <a:latin typeface="Calibri"/>
                <a:ea typeface="+mn-ea"/>
                <a:cs typeface="Calibri"/>
              </a:rPr>
              <a:t>APA formatting assistance</a:t>
            </a:r>
          </a:p>
          <a:p>
            <a:pPr marL="0" lvl="2">
              <a:lnSpc>
                <a:spcPct val="90000"/>
              </a:lnSpc>
              <a:spcAft>
                <a:spcPts val="600"/>
              </a:spcAft>
            </a:pPr>
            <a:r>
              <a:rPr lang="en-US" sz="1900" b="0" i="0" kern="0" dirty="0">
                <a:latin typeface="Calibri"/>
                <a:ea typeface="+mn-ea"/>
                <a:cs typeface="Calibri"/>
              </a:rPr>
              <a:t>Citation resources </a:t>
            </a:r>
            <a:r>
              <a:rPr lang="en-US" sz="1900" b="0" i="0" kern="0" dirty="0">
                <a:latin typeface="Calibri"/>
                <a:ea typeface="+mn-ea"/>
                <a:cs typeface="Calibri"/>
                <a:hlinkClick r:id="rId2"/>
              </a:rPr>
              <a:t>https://www.csuci.edu/wmc/student-citation.htm</a:t>
            </a:r>
            <a:endParaRPr lang="en-US" sz="1900" b="0" i="0" kern="0" dirty="0">
              <a:latin typeface="Calibri"/>
              <a:ea typeface="+mn-ea"/>
              <a:cs typeface="Calibri"/>
            </a:endParaRPr>
          </a:p>
          <a:p>
            <a:pPr marL="0" lvl="3">
              <a:lnSpc>
                <a:spcPct val="90000"/>
              </a:lnSpc>
              <a:spcAft>
                <a:spcPts val="600"/>
              </a:spcAft>
            </a:pPr>
            <a:r>
              <a:rPr lang="en-US" sz="1900" b="0" i="0" kern="0" dirty="0">
                <a:latin typeface="Calibri"/>
                <a:ea typeface="+mn-ea"/>
                <a:cs typeface="Calibri"/>
              </a:rPr>
              <a:t>Style Guide</a:t>
            </a:r>
          </a:p>
          <a:p>
            <a:pPr marL="0" lvl="3">
              <a:lnSpc>
                <a:spcPct val="90000"/>
              </a:lnSpc>
              <a:spcAft>
                <a:spcPts val="600"/>
              </a:spcAft>
            </a:pPr>
            <a:r>
              <a:rPr lang="en-US" sz="1900" b="0" i="0" kern="0" dirty="0">
                <a:latin typeface="Calibri"/>
                <a:ea typeface="+mn-ea"/>
                <a:cs typeface="Calibri"/>
              </a:rPr>
              <a:t>APA’s “Basics of APA Style” slideshow</a:t>
            </a:r>
          </a:p>
          <a:p>
            <a:pPr marL="0" lvl="3">
              <a:lnSpc>
                <a:spcPct val="90000"/>
              </a:lnSpc>
              <a:spcAft>
                <a:spcPts val="600"/>
              </a:spcAft>
            </a:pPr>
            <a:r>
              <a:rPr lang="en-US" sz="1900" b="0" i="0" kern="0" dirty="0">
                <a:latin typeface="Calibri"/>
                <a:ea typeface="+mn-ea"/>
                <a:cs typeface="Calibri"/>
              </a:rPr>
              <a:t>APA Quick Reference Guide</a:t>
            </a:r>
          </a:p>
          <a:p>
            <a:pPr marL="0" lvl="3">
              <a:lnSpc>
                <a:spcPct val="90000"/>
              </a:lnSpc>
              <a:spcAft>
                <a:spcPts val="600"/>
              </a:spcAft>
            </a:pPr>
            <a:r>
              <a:rPr lang="en-US" sz="1900" b="0" i="0" kern="0" dirty="0">
                <a:latin typeface="Calibri"/>
                <a:ea typeface="+mn-ea"/>
                <a:cs typeface="Calibri"/>
              </a:rPr>
              <a:t>Purdue Owl </a:t>
            </a:r>
            <a:r>
              <a:rPr lang="en-US" sz="1900" b="0" i="0" kern="0" dirty="0">
                <a:latin typeface="Calibri"/>
                <a:ea typeface="+mn-ea"/>
                <a:cs typeface="Calibri"/>
                <a:hlinkClick r:id="rId3"/>
              </a:rPr>
              <a:t>https://owl.purdue.edu/owl/research_and_citation/apa_style/apa_formatting_and_style_guide/index.html</a:t>
            </a:r>
            <a:endParaRPr lang="en-US" sz="1900" b="0" i="0" kern="0" dirty="0">
              <a:latin typeface="Calibri"/>
              <a:ea typeface="+mn-ea"/>
              <a:cs typeface="Calibri"/>
            </a:endParaRPr>
          </a:p>
          <a:p>
            <a:pPr marL="0" lvl="3">
              <a:lnSpc>
                <a:spcPct val="90000"/>
              </a:lnSpc>
              <a:spcAft>
                <a:spcPts val="600"/>
              </a:spcAft>
            </a:pPr>
            <a:endParaRPr lang="en-US" sz="1900" b="0" i="0" kern="0" dirty="0">
              <a:latin typeface="Calibri"/>
              <a:ea typeface="+mn-ea"/>
              <a:cs typeface="Calibri"/>
            </a:endParaRPr>
          </a:p>
        </p:txBody>
      </p:sp>
      <p:pic>
        <p:nvPicPr>
          <p:cNvPr id="6" name="Picture 5" descr="A picture containing text, screenshot, font, number&#10;&#10;Description automatically generated">
            <a:extLst>
              <a:ext uri="{FF2B5EF4-FFF2-40B4-BE49-F238E27FC236}">
                <a16:creationId xmlns:a16="http://schemas.microsoft.com/office/drawing/2014/main" id="{7B38E19F-3588-A5EA-F644-84200BCBCA5E}"/>
              </a:ext>
            </a:extLst>
          </p:cNvPr>
          <p:cNvPicPr>
            <a:picLocks noChangeAspect="1"/>
          </p:cNvPicPr>
          <p:nvPr/>
        </p:nvPicPr>
        <p:blipFill>
          <a:blip r:embed="rId4"/>
          <a:stretch>
            <a:fillRect/>
          </a:stretch>
        </p:blipFill>
        <p:spPr>
          <a:xfrm>
            <a:off x="4321394" y="2438400"/>
            <a:ext cx="4790522" cy="2227592"/>
          </a:xfrm>
          <a:prstGeom prst="rect">
            <a:avLst/>
          </a:prstGeom>
          <a:noFill/>
        </p:spPr>
      </p:pic>
    </p:spTree>
    <p:extLst>
      <p:ext uri="{BB962C8B-B14F-4D97-AF65-F5344CB8AC3E}">
        <p14:creationId xmlns:p14="http://schemas.microsoft.com/office/powerpoint/2010/main" val="416677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estions Scrabble | Hi guys, If you would like to use any p… | Flickr">
            <a:extLst>
              <a:ext uri="{FF2B5EF4-FFF2-40B4-BE49-F238E27FC236}">
                <a16:creationId xmlns:a16="http://schemas.microsoft.com/office/drawing/2014/main" id="{61A5A396-398C-A5CF-990D-58CCD29E3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6084092" cy="458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9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38C52C3-3554-F575-FD73-2E293532D55E}"/>
              </a:ext>
            </a:extLst>
          </p:cNvPr>
          <p:cNvSpPr>
            <a:spLocks noGrp="1"/>
          </p:cNvSpPr>
          <p:nvPr>
            <p:ph type="title"/>
          </p:nvPr>
        </p:nvSpPr>
        <p:spPr>
          <a:xfrm>
            <a:off x="990600" y="152400"/>
            <a:ext cx="7848600" cy="1143000"/>
          </a:xfrm>
        </p:spPr>
        <p:txBody>
          <a:bodyPr anchor="t"/>
          <a:lstStyle/>
          <a:p>
            <a:r>
              <a:rPr lang="en-US" altLang="en-US" sz="3800" dirty="0"/>
              <a:t>Communication &amp; Resources</a:t>
            </a:r>
          </a:p>
        </p:txBody>
      </p:sp>
      <p:sp>
        <p:nvSpPr>
          <p:cNvPr id="16387" name="Content Placeholder 2">
            <a:extLst>
              <a:ext uri="{FF2B5EF4-FFF2-40B4-BE49-F238E27FC236}">
                <a16:creationId xmlns:a16="http://schemas.microsoft.com/office/drawing/2014/main" id="{8DD8AE0A-A429-862E-D9EB-8B2BAA9FD4D7}"/>
              </a:ext>
            </a:extLst>
          </p:cNvPr>
          <p:cNvSpPr>
            <a:spLocks noGrp="1"/>
          </p:cNvSpPr>
          <p:nvPr>
            <p:ph sz="half" idx="1"/>
          </p:nvPr>
        </p:nvSpPr>
        <p:spPr>
          <a:xfrm>
            <a:off x="762000" y="1676400"/>
            <a:ext cx="7848600" cy="3385542"/>
          </a:xfrm>
        </p:spPr>
        <p:txBody>
          <a:bodyPr/>
          <a:lstStyle/>
          <a:p>
            <a:r>
              <a:rPr lang="en-US" altLang="en-US" sz="2400" dirty="0"/>
              <a:t>Use your </a:t>
            </a:r>
            <a:r>
              <a:rPr lang="en-US" altLang="en-US" sz="2400" dirty="0" err="1"/>
              <a:t>myCI</a:t>
            </a:r>
            <a:r>
              <a:rPr lang="en-US" altLang="en-US" sz="2400" dirty="0"/>
              <a:t> email!!!</a:t>
            </a:r>
          </a:p>
          <a:p>
            <a:pPr lvl="1">
              <a:spcAft>
                <a:spcPts val="600"/>
              </a:spcAft>
            </a:pPr>
            <a:r>
              <a:rPr lang="en-US" altLang="en-US" sz="2000" dirty="0"/>
              <a:t>Forward it to your phone or main email account.                           </a:t>
            </a:r>
          </a:p>
          <a:p>
            <a:pPr lvl="2">
              <a:spcAft>
                <a:spcPts val="600"/>
              </a:spcAft>
            </a:pPr>
            <a:r>
              <a:rPr lang="en-US" altLang="en-US" sz="1600" dirty="0"/>
              <a:t>(Need help: Contact Information Technology Services (ITS) at </a:t>
            </a:r>
            <a:br>
              <a:rPr lang="en-US" altLang="en-US" sz="1600" dirty="0"/>
            </a:br>
            <a:r>
              <a:rPr lang="en-US" altLang="en-US" sz="1600" dirty="0"/>
              <a:t>805-437-8552 or </a:t>
            </a:r>
            <a:r>
              <a:rPr lang="en-US" altLang="en-US" sz="1600" dirty="0">
                <a:hlinkClick r:id="rId2"/>
              </a:rPr>
              <a:t>https://www.csuci.edu/its/</a:t>
            </a:r>
            <a:r>
              <a:rPr lang="en-US" altLang="en-US" sz="1600" dirty="0"/>
              <a:t>)</a:t>
            </a:r>
          </a:p>
          <a:p>
            <a:pPr lvl="1">
              <a:spcAft>
                <a:spcPts val="600"/>
              </a:spcAft>
            </a:pPr>
            <a:r>
              <a:rPr lang="en-US" altLang="en-US" sz="2000" i="1" dirty="0"/>
              <a:t>Official </a:t>
            </a:r>
            <a:r>
              <a:rPr lang="en-US" altLang="en-US" sz="2000" dirty="0"/>
              <a:t>form of communication from CI and program. </a:t>
            </a:r>
          </a:p>
          <a:p>
            <a:pPr lvl="2">
              <a:spcAft>
                <a:spcPts val="600"/>
              </a:spcAft>
            </a:pPr>
            <a:r>
              <a:rPr lang="en-US" altLang="en-US" sz="1600" dirty="0"/>
              <a:t>Check a minimum of twice a week </a:t>
            </a:r>
          </a:p>
          <a:p>
            <a:endParaRPr lang="en-US" altLang="en-US" sz="2000" dirty="0"/>
          </a:p>
          <a:p>
            <a:r>
              <a:rPr lang="en-US" altLang="en-US" sz="2400" dirty="0"/>
              <a:t>Materials, books, resources, medical app, and much more…</a:t>
            </a:r>
          </a:p>
          <a:p>
            <a:endParaRPr lang="en-US" altLang="en-US" sz="2400" dirty="0"/>
          </a:p>
          <a:p>
            <a:pPr lvl="1"/>
            <a:r>
              <a:rPr lang="en-US" altLang="en-US" sz="2000" dirty="0"/>
              <a:t>The Cove Bookstore </a:t>
            </a:r>
            <a:r>
              <a:rPr lang="en-US" altLang="en-US" sz="2000" dirty="0">
                <a:hlinkClick r:id="rId3"/>
              </a:rPr>
              <a:t>CSUCI Bookstorehttp://www.csuci.bkstr.com/</a:t>
            </a: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7EAD-6271-6053-41B8-8C3889A0AE64}"/>
              </a:ext>
            </a:extLst>
          </p:cNvPr>
          <p:cNvSpPr>
            <a:spLocks noGrp="1"/>
          </p:cNvSpPr>
          <p:nvPr>
            <p:ph type="title"/>
          </p:nvPr>
        </p:nvSpPr>
        <p:spPr>
          <a:xfrm>
            <a:off x="1804987" y="411279"/>
            <a:ext cx="5534025" cy="1184910"/>
          </a:xfrm>
        </p:spPr>
        <p:txBody>
          <a:bodyPr wrap="square">
            <a:normAutofit/>
          </a:bodyPr>
          <a:lstStyle/>
          <a:p>
            <a:pPr algn="ctr">
              <a:lnSpc>
                <a:spcPct val="90000"/>
              </a:lnSpc>
            </a:pPr>
            <a:r>
              <a:rPr lang="en-US" sz="2700" dirty="0"/>
              <a:t>Primary Care Across Lifespan I, II, III</a:t>
            </a:r>
            <a:br>
              <a:rPr lang="en-US" sz="2700" dirty="0"/>
            </a:br>
            <a:r>
              <a:rPr lang="en-US" sz="2700" dirty="0"/>
              <a:t> (NRS 521, NRS 523, NRS 527)</a:t>
            </a:r>
          </a:p>
        </p:txBody>
      </p:sp>
      <p:graphicFrame>
        <p:nvGraphicFramePr>
          <p:cNvPr id="5" name="Content Placeholder 2">
            <a:extLst>
              <a:ext uri="{FF2B5EF4-FFF2-40B4-BE49-F238E27FC236}">
                <a16:creationId xmlns:a16="http://schemas.microsoft.com/office/drawing/2014/main" id="{6BB1C159-2C7F-9574-2F12-F86F54DEE3FB}"/>
              </a:ext>
            </a:extLst>
          </p:cNvPr>
          <p:cNvGraphicFramePr>
            <a:graphicFrameLocks noGrp="1"/>
          </p:cNvGraphicFramePr>
          <p:nvPr>
            <p:ph sz="half" idx="2"/>
            <p:extLst>
              <p:ext uri="{D42A27DB-BD31-4B8C-83A1-F6EECF244321}">
                <p14:modId xmlns:p14="http://schemas.microsoft.com/office/powerpoint/2010/main" val="1477464202"/>
              </p:ext>
            </p:extLst>
          </p:nvPr>
        </p:nvGraphicFramePr>
        <p:xfrm>
          <a:off x="1066800" y="1600200"/>
          <a:ext cx="7620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55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2CE1-7A47-981D-DBA0-AA0B02CE9D80}"/>
              </a:ext>
            </a:extLst>
          </p:cNvPr>
          <p:cNvSpPr>
            <a:spLocks noGrp="1"/>
          </p:cNvSpPr>
          <p:nvPr>
            <p:ph type="title"/>
          </p:nvPr>
        </p:nvSpPr>
        <p:spPr>
          <a:xfrm>
            <a:off x="2225092" y="168656"/>
            <a:ext cx="5534025" cy="1184910"/>
          </a:xfrm>
        </p:spPr>
        <p:txBody>
          <a:bodyPr wrap="square">
            <a:normAutofit/>
          </a:bodyPr>
          <a:lstStyle/>
          <a:p>
            <a:r>
              <a:rPr lang="en-US" dirty="0"/>
              <a:t>NP Placements-Clinical Hours Requirement</a:t>
            </a:r>
          </a:p>
        </p:txBody>
      </p:sp>
      <p:graphicFrame>
        <p:nvGraphicFramePr>
          <p:cNvPr id="5" name="Content Placeholder 2">
            <a:extLst>
              <a:ext uri="{FF2B5EF4-FFF2-40B4-BE49-F238E27FC236}">
                <a16:creationId xmlns:a16="http://schemas.microsoft.com/office/drawing/2014/main" id="{78924330-0E6D-D16C-6117-831ED53080C7}"/>
              </a:ext>
            </a:extLst>
          </p:cNvPr>
          <p:cNvGraphicFramePr>
            <a:graphicFrameLocks noGrp="1"/>
          </p:cNvGraphicFramePr>
          <p:nvPr>
            <p:ph sz="half" idx="2"/>
            <p:extLst>
              <p:ext uri="{D42A27DB-BD31-4B8C-83A1-F6EECF244321}">
                <p14:modId xmlns:p14="http://schemas.microsoft.com/office/powerpoint/2010/main" val="3338354221"/>
              </p:ext>
            </p:extLst>
          </p:nvPr>
        </p:nvGraphicFramePr>
        <p:xfrm>
          <a:off x="6858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64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2A4E-E0A8-4884-159E-051FDC767191}"/>
              </a:ext>
            </a:extLst>
          </p:cNvPr>
          <p:cNvSpPr>
            <a:spLocks noGrp="1"/>
          </p:cNvSpPr>
          <p:nvPr>
            <p:ph type="title"/>
          </p:nvPr>
        </p:nvSpPr>
        <p:spPr>
          <a:xfrm>
            <a:off x="2225092" y="168656"/>
            <a:ext cx="5534025" cy="1184910"/>
          </a:xfrm>
        </p:spPr>
        <p:txBody>
          <a:bodyPr wrap="square">
            <a:normAutofit/>
          </a:bodyPr>
          <a:lstStyle/>
          <a:p>
            <a:r>
              <a:rPr lang="en-US" dirty="0"/>
              <a:t>Type of Placements</a:t>
            </a:r>
          </a:p>
        </p:txBody>
      </p:sp>
      <p:sp>
        <p:nvSpPr>
          <p:cNvPr id="3" name="Content Placeholder 2">
            <a:extLst>
              <a:ext uri="{FF2B5EF4-FFF2-40B4-BE49-F238E27FC236}">
                <a16:creationId xmlns:a16="http://schemas.microsoft.com/office/drawing/2014/main" id="{7317DF40-FF72-5047-1949-6FBBDA4510BD}"/>
              </a:ext>
            </a:extLst>
          </p:cNvPr>
          <p:cNvSpPr>
            <a:spLocks noGrp="1"/>
          </p:cNvSpPr>
          <p:nvPr>
            <p:ph sz="half" idx="1"/>
          </p:nvPr>
        </p:nvSpPr>
        <p:spPr>
          <a:xfrm>
            <a:off x="457200" y="1600200"/>
            <a:ext cx="4038600" cy="4525963"/>
          </a:xfrm>
        </p:spPr>
        <p:txBody>
          <a:bodyPr wrap="square">
            <a:normAutofit/>
          </a:bodyPr>
          <a:lstStyle/>
          <a:p>
            <a:pPr>
              <a:spcAft>
                <a:spcPts val="600"/>
              </a:spcAft>
            </a:pPr>
            <a:r>
              <a:rPr lang="en-US" dirty="0"/>
              <a:t>Family Medicine/Primary Care (Preferred)</a:t>
            </a:r>
            <a:endParaRPr lang="en-US"/>
          </a:p>
          <a:p>
            <a:pPr>
              <a:spcAft>
                <a:spcPts val="600"/>
              </a:spcAft>
            </a:pPr>
            <a:r>
              <a:rPr lang="en-US" dirty="0"/>
              <a:t>Urgent Care</a:t>
            </a:r>
            <a:endParaRPr lang="en-US"/>
          </a:p>
          <a:p>
            <a:pPr>
              <a:spcAft>
                <a:spcPts val="600"/>
              </a:spcAft>
            </a:pPr>
            <a:r>
              <a:rPr lang="en-US" dirty="0"/>
              <a:t>Pediatrician</a:t>
            </a:r>
            <a:endParaRPr lang="en-US"/>
          </a:p>
          <a:p>
            <a:pPr>
              <a:spcAft>
                <a:spcPts val="600"/>
              </a:spcAft>
            </a:pPr>
            <a:r>
              <a:rPr lang="en-US" dirty="0"/>
              <a:t>Community Clinics</a:t>
            </a:r>
            <a:endParaRPr lang="en-US"/>
          </a:p>
          <a:p>
            <a:pPr>
              <a:spcAft>
                <a:spcPts val="600"/>
              </a:spcAft>
            </a:pPr>
            <a:r>
              <a:rPr lang="en-US" dirty="0"/>
              <a:t>Hospitals, EDs</a:t>
            </a:r>
            <a:endParaRPr lang="en-US"/>
          </a:p>
          <a:p>
            <a:pPr>
              <a:spcAft>
                <a:spcPts val="600"/>
              </a:spcAft>
            </a:pPr>
            <a:r>
              <a:rPr lang="en-US" dirty="0"/>
              <a:t>Specialty Clinics (no more than 100 hours!)</a:t>
            </a:r>
            <a:endParaRPr lang="en-US"/>
          </a:p>
        </p:txBody>
      </p:sp>
      <p:pic>
        <p:nvPicPr>
          <p:cNvPr id="5" name="Picture 4">
            <a:extLst>
              <a:ext uri="{FF2B5EF4-FFF2-40B4-BE49-F238E27FC236}">
                <a16:creationId xmlns:a16="http://schemas.microsoft.com/office/drawing/2014/main" id="{D34AC71E-A282-9003-1585-96EB09BD90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190" r="9616" b="-2"/>
          <a:stretch/>
        </p:blipFill>
        <p:spPr>
          <a:xfrm>
            <a:off x="4648200" y="1600200"/>
            <a:ext cx="4038600" cy="4525963"/>
          </a:xfrm>
          <a:prstGeom prst="rect">
            <a:avLst/>
          </a:prstGeom>
          <a:noFill/>
        </p:spPr>
      </p:pic>
      <p:sp>
        <p:nvSpPr>
          <p:cNvPr id="6" name="TextBox 5">
            <a:extLst>
              <a:ext uri="{FF2B5EF4-FFF2-40B4-BE49-F238E27FC236}">
                <a16:creationId xmlns:a16="http://schemas.microsoft.com/office/drawing/2014/main" id="{D82B7278-9010-3242-257D-CDEA0AADFCCE}"/>
              </a:ext>
            </a:extLst>
          </p:cNvPr>
          <p:cNvSpPr txBox="1"/>
          <p:nvPr/>
        </p:nvSpPr>
        <p:spPr>
          <a:xfrm>
            <a:off x="6499983" y="5926108"/>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miproximopaso.org/profile/summary/31-9092.0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1938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7BB7-F93B-536F-A12E-A772DD7DD349}"/>
              </a:ext>
            </a:extLst>
          </p:cNvPr>
          <p:cNvSpPr>
            <a:spLocks noGrp="1"/>
          </p:cNvSpPr>
          <p:nvPr>
            <p:ph type="title"/>
          </p:nvPr>
        </p:nvSpPr>
        <p:spPr>
          <a:xfrm>
            <a:off x="1929063" y="902008"/>
            <a:ext cx="5410200" cy="994172"/>
          </a:xfrm>
        </p:spPr>
        <p:txBody>
          <a:bodyPr>
            <a:normAutofit/>
          </a:bodyPr>
          <a:lstStyle/>
          <a:p>
            <a:r>
              <a:rPr lang="en-US" dirty="0"/>
              <a:t>Your Placement Team</a:t>
            </a:r>
            <a:br>
              <a:rPr lang="en-US" dirty="0"/>
            </a:br>
            <a:endParaRPr lang="en-US" sz="1650" dirty="0"/>
          </a:p>
        </p:txBody>
      </p:sp>
      <p:pic>
        <p:nvPicPr>
          <p:cNvPr id="8" name="Content Placeholder 7">
            <a:extLst>
              <a:ext uri="{FF2B5EF4-FFF2-40B4-BE49-F238E27FC236}">
                <a16:creationId xmlns:a16="http://schemas.microsoft.com/office/drawing/2014/main" id="{424616DF-0673-F72A-039B-0FC528EFF26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05918" y="3628398"/>
            <a:ext cx="3332163" cy="2727722"/>
          </a:xfrm>
        </p:spPr>
      </p:pic>
      <p:sp>
        <p:nvSpPr>
          <p:cNvPr id="3" name="TextBox 2">
            <a:extLst>
              <a:ext uri="{FF2B5EF4-FFF2-40B4-BE49-F238E27FC236}">
                <a16:creationId xmlns:a16="http://schemas.microsoft.com/office/drawing/2014/main" id="{61781363-B151-6461-3725-5014BDC0CE29}"/>
              </a:ext>
            </a:extLst>
          </p:cNvPr>
          <p:cNvSpPr txBox="1"/>
          <p:nvPr/>
        </p:nvSpPr>
        <p:spPr>
          <a:xfrm>
            <a:off x="609600" y="2011921"/>
            <a:ext cx="6705600" cy="1384995"/>
          </a:xfrm>
          <a:prstGeom prst="rect">
            <a:avLst/>
          </a:prstGeom>
          <a:noFill/>
        </p:spPr>
        <p:txBody>
          <a:bodyPr wrap="square" rtlCol="0">
            <a:spAutoFit/>
          </a:bodyPr>
          <a:lstStyle/>
          <a:p>
            <a:r>
              <a:rPr lang="en-US" sz="2800" dirty="0"/>
              <a:t>You</a:t>
            </a:r>
          </a:p>
          <a:p>
            <a:r>
              <a:rPr lang="en-US" sz="2800" dirty="0"/>
              <a:t>Dr. Vanessa </a:t>
            </a:r>
            <a:r>
              <a:rPr lang="en-US" sz="2800" dirty="0" err="1"/>
              <a:t>Atyabi</a:t>
            </a:r>
            <a:r>
              <a:rPr lang="en-US" sz="2800" dirty="0"/>
              <a:t> (FNP Director) </a:t>
            </a:r>
          </a:p>
          <a:p>
            <a:r>
              <a:rPr lang="en-US" sz="2800" dirty="0"/>
              <a:t>Jingle Mitchell (Nursing Support Coordinator)</a:t>
            </a:r>
          </a:p>
        </p:txBody>
      </p:sp>
    </p:spTree>
    <p:extLst>
      <p:ext uri="{BB962C8B-B14F-4D97-AF65-F5344CB8AC3E}">
        <p14:creationId xmlns:p14="http://schemas.microsoft.com/office/powerpoint/2010/main" val="326805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613E-414D-0FF3-8E7F-7A0FEA1E2450}"/>
              </a:ext>
            </a:extLst>
          </p:cNvPr>
          <p:cNvSpPr>
            <a:spLocks noGrp="1"/>
          </p:cNvSpPr>
          <p:nvPr>
            <p:ph type="title"/>
          </p:nvPr>
        </p:nvSpPr>
        <p:spPr>
          <a:xfrm>
            <a:off x="988502" y="44191"/>
            <a:ext cx="8003098" cy="1184910"/>
          </a:xfrm>
        </p:spPr>
        <p:txBody>
          <a:bodyPr>
            <a:normAutofit/>
          </a:bodyPr>
          <a:lstStyle/>
          <a:p>
            <a:r>
              <a:rPr lang="en-US" dirty="0"/>
              <a:t>Placement Steps-Plan Ahead and Early </a:t>
            </a:r>
          </a:p>
        </p:txBody>
      </p:sp>
      <p:graphicFrame>
        <p:nvGraphicFramePr>
          <p:cNvPr id="6" name="Diagram 5">
            <a:extLst>
              <a:ext uri="{FF2B5EF4-FFF2-40B4-BE49-F238E27FC236}">
                <a16:creationId xmlns:a16="http://schemas.microsoft.com/office/drawing/2014/main" id="{7D41440B-ADF5-6408-FEFB-7E047EAE4D65}"/>
              </a:ext>
            </a:extLst>
          </p:cNvPr>
          <p:cNvGraphicFramePr/>
          <p:nvPr>
            <p:extLst>
              <p:ext uri="{D42A27DB-BD31-4B8C-83A1-F6EECF244321}">
                <p14:modId xmlns:p14="http://schemas.microsoft.com/office/powerpoint/2010/main" val="1759745844"/>
              </p:ext>
            </p:extLst>
          </p:nvPr>
        </p:nvGraphicFramePr>
        <p:xfrm>
          <a:off x="457200" y="914400"/>
          <a:ext cx="8384099"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a:extLst>
              <a:ext uri="{FF2B5EF4-FFF2-40B4-BE49-F238E27FC236}">
                <a16:creationId xmlns:a16="http://schemas.microsoft.com/office/drawing/2014/main" id="{39FA9842-554B-53D4-7AF8-6AC5908FF47E}"/>
              </a:ext>
            </a:extLst>
          </p:cNvPr>
          <p:cNvPicPr>
            <a:picLocks noGrp="1" noChangeAspect="1"/>
          </p:cNvPicPr>
          <p:nvPr>
            <p:ph idx="1"/>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V="1">
            <a:off x="6551018" y="5631656"/>
            <a:ext cx="22225" cy="33338"/>
          </a:xfrm>
        </p:spPr>
      </p:pic>
    </p:spTree>
    <p:extLst>
      <p:ext uri="{BB962C8B-B14F-4D97-AF65-F5344CB8AC3E}">
        <p14:creationId xmlns:p14="http://schemas.microsoft.com/office/powerpoint/2010/main" val="88416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9599-1D67-DC70-299A-9844F48C30B2}"/>
              </a:ext>
            </a:extLst>
          </p:cNvPr>
          <p:cNvSpPr>
            <a:spLocks noGrp="1"/>
          </p:cNvSpPr>
          <p:nvPr>
            <p:ph type="title"/>
          </p:nvPr>
        </p:nvSpPr>
        <p:spPr>
          <a:xfrm>
            <a:off x="2209800" y="7197"/>
            <a:ext cx="5534025" cy="584775"/>
          </a:xfrm>
        </p:spPr>
        <p:txBody>
          <a:bodyPr/>
          <a:lstStyle/>
          <a:p>
            <a:r>
              <a:rPr lang="en-US" dirty="0"/>
              <a:t>Practicum Expectations</a:t>
            </a:r>
          </a:p>
        </p:txBody>
      </p:sp>
      <p:sp>
        <p:nvSpPr>
          <p:cNvPr id="3" name="Text Placeholder 2">
            <a:extLst>
              <a:ext uri="{FF2B5EF4-FFF2-40B4-BE49-F238E27FC236}">
                <a16:creationId xmlns:a16="http://schemas.microsoft.com/office/drawing/2014/main" id="{0E731C96-B494-2FDC-2B11-9387D8C7CD8E}"/>
              </a:ext>
            </a:extLst>
          </p:cNvPr>
          <p:cNvSpPr>
            <a:spLocks noGrp="1"/>
          </p:cNvSpPr>
          <p:nvPr>
            <p:ph type="body" idx="1"/>
          </p:nvPr>
        </p:nvSpPr>
        <p:spPr>
          <a:xfrm>
            <a:off x="457200" y="591972"/>
            <a:ext cx="8686800" cy="6370975"/>
          </a:xfrm>
        </p:spPr>
        <p:txBody>
          <a:bodyPr/>
          <a:lstStyle/>
          <a:p>
            <a:pPr marL="342900" indent="-342900">
              <a:buFont typeface="Arial" panose="020B0604020202020204" pitchFamily="34" charset="0"/>
              <a:buChar char="•"/>
            </a:pPr>
            <a:r>
              <a:rPr lang="en-US" dirty="0"/>
              <a:t>Before starting practicum work</a:t>
            </a:r>
          </a:p>
          <a:p>
            <a:pPr marL="800100" lvl="1" indent="-342900">
              <a:buFont typeface="Arial" panose="020B0604020202020204" pitchFamily="34" charset="0"/>
              <a:buChar char="•"/>
            </a:pPr>
            <a:r>
              <a:rPr lang="en-US" dirty="0"/>
              <a:t>Connect with Nursing Support Coordinator</a:t>
            </a:r>
          </a:p>
          <a:p>
            <a:pPr marL="1257300" lvl="2" indent="-342900">
              <a:buFont typeface="Arial" panose="020B0604020202020204" pitchFamily="34" charset="0"/>
              <a:buChar char="•"/>
            </a:pPr>
            <a:r>
              <a:rPr lang="en-US" dirty="0"/>
              <a:t>Current Affiliation Agreement in place</a:t>
            </a:r>
          </a:p>
          <a:p>
            <a:pPr marL="1257300" lvl="2" indent="-342900">
              <a:buFont typeface="Arial" panose="020B0604020202020204" pitchFamily="34" charset="0"/>
              <a:buChar char="•"/>
            </a:pPr>
            <a:r>
              <a:rPr lang="en-US" dirty="0"/>
              <a:t>Assure you’re up-to-date with all health requirements, background checks and drug screens</a:t>
            </a:r>
          </a:p>
          <a:p>
            <a:pPr marL="1714500" lvl="3" indent="-342900">
              <a:buFont typeface="Arial" panose="020B0604020202020204" pitchFamily="34" charset="0"/>
              <a:buChar char="•"/>
            </a:pPr>
            <a:r>
              <a:rPr lang="en-US" dirty="0"/>
              <a:t>If going to Cottage, then DO NOT have background check or drug screen completed more than 30 days before your start date</a:t>
            </a:r>
          </a:p>
          <a:p>
            <a:pPr marL="342900" indent="-342900">
              <a:buFont typeface="Arial" panose="020B0604020202020204" pitchFamily="34" charset="0"/>
              <a:buChar char="•"/>
            </a:pPr>
            <a:r>
              <a:rPr lang="en-US" dirty="0"/>
              <a:t>Identify and meet with preceptor</a:t>
            </a:r>
          </a:p>
          <a:p>
            <a:pPr marL="342900" indent="-342900">
              <a:buFont typeface="Arial" panose="020B0604020202020204" pitchFamily="34" charset="0"/>
              <a:buChar char="•"/>
            </a:pPr>
            <a:r>
              <a:rPr lang="en-US" dirty="0"/>
              <a:t>Set schedule for practicum hours</a:t>
            </a:r>
          </a:p>
          <a:p>
            <a:pPr marL="800100" lvl="1" indent="-342900">
              <a:buFont typeface="Arial" panose="020B0604020202020204" pitchFamily="34" charset="0"/>
              <a:buChar char="•"/>
            </a:pPr>
            <a:r>
              <a:rPr lang="en-US" dirty="0"/>
              <a:t>If you commit to doing a shift and can’t make it let the agency know. </a:t>
            </a:r>
          </a:p>
          <a:p>
            <a:pPr marL="342900" indent="-342900">
              <a:buFont typeface="Arial" panose="020B0604020202020204" pitchFamily="34" charset="0"/>
              <a:buChar char="•"/>
            </a:pPr>
            <a:r>
              <a:rPr lang="en-US" dirty="0"/>
              <a:t>Communicate hour information with your faculty</a:t>
            </a:r>
          </a:p>
          <a:p>
            <a:pPr marL="342900" indent="-342900">
              <a:buFont typeface="Arial" panose="020B0604020202020204" pitchFamily="34" charset="0"/>
              <a:buChar char="•"/>
            </a:pPr>
            <a:r>
              <a:rPr lang="en-US" dirty="0"/>
              <a:t>Log-in to Typhon</a:t>
            </a:r>
          </a:p>
          <a:p>
            <a:pPr marL="800100" lvl="1" indent="-342900">
              <a:buFont typeface="Arial" panose="020B0604020202020204" pitchFamily="34" charset="0"/>
              <a:buChar char="•"/>
            </a:pPr>
            <a:r>
              <a:rPr lang="en-US" dirty="0"/>
              <a:t>Check to make sure your preceptor is listed in Typhon</a:t>
            </a:r>
          </a:p>
          <a:p>
            <a:pPr marL="1257300" lvl="2" indent="-342900">
              <a:buFont typeface="Arial" panose="020B0604020202020204" pitchFamily="34" charset="0"/>
              <a:buChar char="•"/>
            </a:pPr>
            <a:r>
              <a:rPr lang="en-US" dirty="0"/>
              <a:t>Notify MSN Director or FNP Program Coordinator if not your preceptor is not in Typhon</a:t>
            </a:r>
          </a:p>
          <a:p>
            <a:pPr marL="800100" lvl="1" indent="-342900">
              <a:buFont typeface="Arial" panose="020B0604020202020204" pitchFamily="34" charset="0"/>
              <a:buChar char="•"/>
            </a:pPr>
            <a:r>
              <a:rPr lang="en-US" dirty="0"/>
              <a:t>Enter time logs for each clinical day, minimally weekly</a:t>
            </a:r>
          </a:p>
          <a:p>
            <a:pPr marL="800100" lvl="1" indent="-342900">
              <a:buFont typeface="Arial" panose="020B0604020202020204" pitchFamily="34" charset="0"/>
              <a:buChar char="•"/>
            </a:pPr>
            <a:r>
              <a:rPr lang="en-US" dirty="0"/>
              <a:t>Enter case logs regularly</a:t>
            </a:r>
          </a:p>
          <a:p>
            <a:pPr marL="342900" indent="-342900">
              <a:buFont typeface="Arial" panose="020B0604020202020204" pitchFamily="34" charset="0"/>
              <a:buChar char="•"/>
            </a:pPr>
            <a:r>
              <a:rPr lang="en-US" dirty="0"/>
              <a:t>Meet with your preceptor and your faculty minimally three times during the semester to review clinical expectations and assess progress</a:t>
            </a:r>
          </a:p>
        </p:txBody>
      </p:sp>
    </p:spTree>
    <p:extLst>
      <p:ext uri="{BB962C8B-B14F-4D97-AF65-F5344CB8AC3E}">
        <p14:creationId xmlns:p14="http://schemas.microsoft.com/office/powerpoint/2010/main" val="2522038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D573-3CBC-ABC9-0853-4E019F480CA6}"/>
              </a:ext>
            </a:extLst>
          </p:cNvPr>
          <p:cNvSpPr>
            <a:spLocks noGrp="1"/>
          </p:cNvSpPr>
          <p:nvPr>
            <p:ph type="title"/>
          </p:nvPr>
        </p:nvSpPr>
        <p:spPr>
          <a:xfrm>
            <a:off x="505456" y="228600"/>
            <a:ext cx="8133087" cy="1754326"/>
          </a:xfrm>
        </p:spPr>
        <p:txBody>
          <a:bodyPr/>
          <a:lstStyle/>
          <a:p>
            <a:r>
              <a:rPr lang="en-US" dirty="0"/>
              <a:t>Remember to BALANCE Work, Clinical, and Home Life and get REST! Take Breaks!</a:t>
            </a:r>
          </a:p>
        </p:txBody>
      </p:sp>
      <p:pic>
        <p:nvPicPr>
          <p:cNvPr id="5" name="Content Placeholder 4">
            <a:extLst>
              <a:ext uri="{FF2B5EF4-FFF2-40B4-BE49-F238E27FC236}">
                <a16:creationId xmlns:a16="http://schemas.microsoft.com/office/drawing/2014/main" id="{03B5F6D0-B05F-8FF2-AB7A-8DF285F43EE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37007" y="2302249"/>
            <a:ext cx="5138704" cy="3295684"/>
          </a:xfrm>
        </p:spPr>
      </p:pic>
    </p:spTree>
    <p:extLst>
      <p:ext uri="{BB962C8B-B14F-4D97-AF65-F5344CB8AC3E}">
        <p14:creationId xmlns:p14="http://schemas.microsoft.com/office/powerpoint/2010/main" val="167853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A70B-BA6A-7F97-3C97-9A8180B6E788}"/>
              </a:ext>
            </a:extLst>
          </p:cNvPr>
          <p:cNvSpPr>
            <a:spLocks noGrp="1"/>
          </p:cNvSpPr>
          <p:nvPr>
            <p:ph type="ctrTitle"/>
          </p:nvPr>
        </p:nvSpPr>
        <p:spPr>
          <a:xfrm>
            <a:off x="880110" y="1223010"/>
            <a:ext cx="6858000" cy="651748"/>
          </a:xfrm>
        </p:spPr>
        <p:txBody>
          <a:bodyPr>
            <a:normAutofit/>
          </a:bodyPr>
          <a:lstStyle/>
          <a:p>
            <a:r>
              <a:rPr lang="en-US" dirty="0"/>
              <a:t>Typhon </a:t>
            </a:r>
          </a:p>
        </p:txBody>
      </p:sp>
      <p:sp>
        <p:nvSpPr>
          <p:cNvPr id="3" name="Subtitle 2">
            <a:extLst>
              <a:ext uri="{FF2B5EF4-FFF2-40B4-BE49-F238E27FC236}">
                <a16:creationId xmlns:a16="http://schemas.microsoft.com/office/drawing/2014/main" id="{ED91D3DF-036B-B7A5-1346-2825CAA74953}"/>
              </a:ext>
            </a:extLst>
          </p:cNvPr>
          <p:cNvSpPr>
            <a:spLocks noGrp="1"/>
          </p:cNvSpPr>
          <p:nvPr>
            <p:ph type="subTitle" idx="1"/>
          </p:nvPr>
        </p:nvSpPr>
        <p:spPr>
          <a:xfrm>
            <a:off x="344905" y="2026356"/>
            <a:ext cx="7122695" cy="3592592"/>
          </a:xfrm>
        </p:spPr>
        <p:txBody>
          <a:bodyPr>
            <a:noAutofit/>
          </a:bodyPr>
          <a:lstStyle/>
          <a:p>
            <a:pPr marL="342900" indent="-342900" algn="l">
              <a:buFont typeface="Arial" panose="020B0604020202020204" pitchFamily="34" charset="0"/>
              <a:buChar char="•"/>
            </a:pPr>
            <a:r>
              <a:rPr lang="en-US" sz="2100" dirty="0">
                <a:solidFill>
                  <a:srgbClr val="000000"/>
                </a:solidFill>
              </a:rPr>
              <a:t>The Nursing Program utilizes the Typhon Group’s Nursing School Student Tracking System (NSST) for documentation of FNP students for documentation of clinical time, procedures, and </a:t>
            </a:r>
            <a:r>
              <a:rPr lang="en-US" sz="2100" dirty="0" err="1">
                <a:solidFill>
                  <a:srgbClr val="000000"/>
                </a:solidFill>
              </a:rPr>
              <a:t>ePortfolio</a:t>
            </a:r>
            <a:r>
              <a:rPr lang="en-US" sz="2100" dirty="0">
                <a:solidFill>
                  <a:srgbClr val="000000"/>
                </a:solidFill>
              </a:rPr>
              <a:t>. </a:t>
            </a:r>
          </a:p>
          <a:p>
            <a:pPr marL="342900" indent="-342900" algn="l">
              <a:buFont typeface="Arial" panose="020B0604020202020204" pitchFamily="34" charset="0"/>
              <a:buChar char="•"/>
            </a:pPr>
            <a:endParaRPr lang="en-US" sz="2100" dirty="0">
              <a:solidFill>
                <a:srgbClr val="000000"/>
              </a:solidFill>
            </a:endParaRPr>
          </a:p>
          <a:p>
            <a:pPr marL="342900" indent="-342900" algn="l">
              <a:buFont typeface="Arial" panose="020B0604020202020204" pitchFamily="34" charset="0"/>
              <a:buChar char="•"/>
            </a:pPr>
            <a:r>
              <a:rPr lang="en-US" sz="2100" dirty="0">
                <a:solidFill>
                  <a:srgbClr val="000000"/>
                </a:solidFill>
              </a:rPr>
              <a:t>The system is an internet-based integrated evaluation tool used to maintain a log of a student’s hours and progress toward meeting the MSN </a:t>
            </a:r>
          </a:p>
          <a:p>
            <a:pPr marL="342900" indent="-342900" algn="l">
              <a:buFont typeface="Arial" panose="020B0604020202020204" pitchFamily="34" charset="0"/>
              <a:buChar char="•"/>
            </a:pPr>
            <a:endParaRPr lang="en-US" sz="2100" dirty="0">
              <a:solidFill>
                <a:srgbClr val="000000"/>
              </a:solidFill>
            </a:endParaRPr>
          </a:p>
          <a:p>
            <a:pPr marL="342900" indent="-342900" algn="l">
              <a:buFont typeface="Arial" panose="020B0604020202020204" pitchFamily="34" charset="0"/>
              <a:buChar char="•"/>
            </a:pPr>
            <a:r>
              <a:rPr lang="en-US" sz="2100" dirty="0">
                <a:solidFill>
                  <a:srgbClr val="000000"/>
                </a:solidFill>
              </a:rPr>
              <a:t>Essentials through clinical experiences. </a:t>
            </a:r>
          </a:p>
          <a:p>
            <a:pPr marL="342900" indent="-342900" algn="l">
              <a:buFont typeface="Arial" panose="020B0604020202020204" pitchFamily="34" charset="0"/>
              <a:buChar char="•"/>
            </a:pPr>
            <a:endParaRPr lang="en-US" sz="2100" dirty="0">
              <a:solidFill>
                <a:srgbClr val="000000"/>
              </a:solidFill>
            </a:endParaRPr>
          </a:p>
          <a:p>
            <a:pPr marL="342900" indent="-342900" algn="l">
              <a:buFont typeface="Arial" panose="020B0604020202020204" pitchFamily="34" charset="0"/>
              <a:buChar char="•"/>
            </a:pPr>
            <a:r>
              <a:rPr lang="en-US" sz="2100" dirty="0">
                <a:solidFill>
                  <a:srgbClr val="000000"/>
                </a:solidFill>
              </a:rPr>
              <a:t>This valuable tool will be used throughout the FNP program of study.</a:t>
            </a:r>
            <a:endParaRPr lang="en-US" sz="2100" dirty="0"/>
          </a:p>
        </p:txBody>
      </p:sp>
      <p:sp>
        <p:nvSpPr>
          <p:cNvPr id="5" name="TextBox 4">
            <a:extLst>
              <a:ext uri="{FF2B5EF4-FFF2-40B4-BE49-F238E27FC236}">
                <a16:creationId xmlns:a16="http://schemas.microsoft.com/office/drawing/2014/main" id="{7614FF00-557C-1D4F-A80C-820F3E35DB49}"/>
              </a:ext>
            </a:extLst>
          </p:cNvPr>
          <p:cNvSpPr txBox="1"/>
          <p:nvPr/>
        </p:nvSpPr>
        <p:spPr>
          <a:xfrm>
            <a:off x="3086100" y="5943600"/>
            <a:ext cx="2971800" cy="91440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Typhon</a:t>
            </a:r>
          </a:p>
          <a:p>
            <a:r>
              <a:rPr lang="en-US" dirty="0">
                <a:hlinkClick r:id="rId2"/>
              </a:rPr>
              <a:t>http://typhongroup.net/csuci</a:t>
            </a:r>
            <a:r>
              <a:rPr lang="en-US" dirty="0"/>
              <a:t> </a:t>
            </a:r>
          </a:p>
          <a:p>
            <a:endParaRPr lang="en-US" dirty="0"/>
          </a:p>
        </p:txBody>
      </p:sp>
    </p:spTree>
    <p:extLst>
      <p:ext uri="{BB962C8B-B14F-4D97-AF65-F5344CB8AC3E}">
        <p14:creationId xmlns:p14="http://schemas.microsoft.com/office/powerpoint/2010/main" val="1751019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6BEB-82D2-5DF6-F41D-FCBF4288D71B}"/>
              </a:ext>
            </a:extLst>
          </p:cNvPr>
          <p:cNvSpPr>
            <a:spLocks noGrp="1"/>
          </p:cNvSpPr>
          <p:nvPr>
            <p:ph type="title"/>
          </p:nvPr>
        </p:nvSpPr>
        <p:spPr>
          <a:xfrm>
            <a:off x="2438400" y="533400"/>
            <a:ext cx="5534025" cy="584775"/>
          </a:xfrm>
        </p:spPr>
        <p:txBody>
          <a:bodyPr/>
          <a:lstStyle/>
          <a:p>
            <a:r>
              <a:rPr lang="en-US" dirty="0"/>
              <a:t>Typhon Use</a:t>
            </a:r>
          </a:p>
        </p:txBody>
      </p:sp>
      <p:sp>
        <p:nvSpPr>
          <p:cNvPr id="3" name="Content Placeholder 2">
            <a:extLst>
              <a:ext uri="{FF2B5EF4-FFF2-40B4-BE49-F238E27FC236}">
                <a16:creationId xmlns:a16="http://schemas.microsoft.com/office/drawing/2014/main" id="{8ADA8B3B-042C-2A9B-91CB-7E5FF2789473}"/>
              </a:ext>
            </a:extLst>
          </p:cNvPr>
          <p:cNvSpPr>
            <a:spLocks noGrp="1"/>
          </p:cNvSpPr>
          <p:nvPr>
            <p:ph idx="1"/>
          </p:nvPr>
        </p:nvSpPr>
        <p:spPr>
          <a:xfrm>
            <a:off x="896302" y="1313370"/>
            <a:ext cx="8021955" cy="4801314"/>
          </a:xfrm>
        </p:spPr>
        <p:txBody>
          <a:bodyPr/>
          <a:lstStyle/>
          <a:p>
            <a:pPr marL="342900" indent="-342900">
              <a:buFont typeface="Arial" panose="020B0604020202020204" pitchFamily="34" charset="0"/>
              <a:buChar char="•"/>
            </a:pPr>
            <a:r>
              <a:rPr lang="en-US" b="0" i="0" u="none" strike="noStrike" dirty="0">
                <a:solidFill>
                  <a:srgbClr val="000000"/>
                </a:solidFill>
                <a:effectLst/>
                <a:latin typeface="proximanova"/>
              </a:rPr>
              <a:t>The expectation is that FNP students will enter TIME LOGS, and  CASE LOGS into the Typhon database to document patient experiences, including how these experiences are linked to the FNP Essentials.  </a:t>
            </a:r>
          </a:p>
          <a:p>
            <a:pPr marL="342900" indent="-342900">
              <a:buFont typeface="Arial" panose="020B0604020202020204" pitchFamily="34" charset="0"/>
              <a:buChar char="•"/>
            </a:pPr>
            <a:r>
              <a:rPr lang="en-US" b="0" i="0" u="none" strike="noStrike" dirty="0">
                <a:solidFill>
                  <a:srgbClr val="000000"/>
                </a:solidFill>
                <a:effectLst/>
                <a:latin typeface="proximanova"/>
              </a:rPr>
              <a:t>The Typhon site is HIPAA compliant and the data is protected.  </a:t>
            </a:r>
          </a:p>
          <a:p>
            <a:pPr marL="342900" indent="-342900">
              <a:buFont typeface="Arial" panose="020B0604020202020204" pitchFamily="34" charset="0"/>
              <a:buChar char="•"/>
            </a:pPr>
            <a:r>
              <a:rPr lang="en-US" b="0" i="0" u="none" strike="noStrike" dirty="0">
                <a:solidFill>
                  <a:srgbClr val="000000"/>
                </a:solidFill>
                <a:effectLst/>
                <a:latin typeface="proximanova"/>
              </a:rPr>
              <a:t>Students use Typhon to track TIME LOGS (shift time) and within that tracking can make notes to provide further information about the type of experience completed.  </a:t>
            </a:r>
          </a:p>
          <a:p>
            <a:pPr marL="342900" indent="-342900">
              <a:buFont typeface="Arial" panose="020B0604020202020204" pitchFamily="34" charset="0"/>
              <a:buChar char="•"/>
            </a:pPr>
            <a:r>
              <a:rPr lang="en-US" b="0" i="0" u="none" strike="noStrike" dirty="0">
                <a:solidFill>
                  <a:srgbClr val="000000"/>
                </a:solidFill>
                <a:effectLst/>
                <a:latin typeface="proximanova"/>
              </a:rPr>
              <a:t>Students are expected to indicate how these hours are linked to the FNP Essentials.  </a:t>
            </a:r>
          </a:p>
          <a:p>
            <a:pPr marL="342900" indent="-342900">
              <a:buFont typeface="Arial" panose="020B0604020202020204" pitchFamily="34" charset="0"/>
              <a:buChar char="•"/>
            </a:pPr>
            <a:r>
              <a:rPr lang="en-US" b="0" i="0" u="none" strike="noStrike" dirty="0">
                <a:solidFill>
                  <a:srgbClr val="000000"/>
                </a:solidFill>
                <a:effectLst/>
                <a:latin typeface="proximanova"/>
              </a:rPr>
              <a:t>For each TIME LOG (shift time), students are expected to categorize the hours based on the </a:t>
            </a:r>
            <a:r>
              <a:rPr lang="en-US" dirty="0">
                <a:solidFill>
                  <a:srgbClr val="000000"/>
                </a:solidFill>
                <a:latin typeface="proximanova"/>
              </a:rPr>
              <a:t>F</a:t>
            </a:r>
            <a:r>
              <a:rPr lang="en-US" b="0" i="0" u="none" strike="noStrike" dirty="0">
                <a:solidFill>
                  <a:srgbClr val="000000"/>
                </a:solidFill>
                <a:effectLst/>
                <a:latin typeface="proximanova"/>
              </a:rPr>
              <a:t>NP Essentials.</a:t>
            </a:r>
            <a:endParaRPr lang="en-US" dirty="0"/>
          </a:p>
        </p:txBody>
      </p:sp>
    </p:spTree>
    <p:extLst>
      <p:ext uri="{BB962C8B-B14F-4D97-AF65-F5344CB8AC3E}">
        <p14:creationId xmlns:p14="http://schemas.microsoft.com/office/powerpoint/2010/main" val="2381359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B5AE-488D-3D25-C78C-517F30B19A08}"/>
              </a:ext>
            </a:extLst>
          </p:cNvPr>
          <p:cNvSpPr>
            <a:spLocks noGrp="1"/>
          </p:cNvSpPr>
          <p:nvPr>
            <p:ph type="title"/>
          </p:nvPr>
        </p:nvSpPr>
        <p:spPr/>
        <p:txBody>
          <a:bodyPr>
            <a:normAutofit/>
          </a:bodyPr>
          <a:lstStyle/>
          <a:p>
            <a:br>
              <a:rPr lang="en-US" dirty="0"/>
            </a:br>
            <a:r>
              <a:rPr lang="en-US" dirty="0"/>
              <a:t>Typhon E-Portfolio</a:t>
            </a:r>
          </a:p>
        </p:txBody>
      </p:sp>
      <p:sp>
        <p:nvSpPr>
          <p:cNvPr id="3" name="Content Placeholder 2">
            <a:extLst>
              <a:ext uri="{FF2B5EF4-FFF2-40B4-BE49-F238E27FC236}">
                <a16:creationId xmlns:a16="http://schemas.microsoft.com/office/drawing/2014/main" id="{93DC89E2-B7FF-E1F8-D692-67FA67C9FF68}"/>
              </a:ext>
            </a:extLst>
          </p:cNvPr>
          <p:cNvSpPr>
            <a:spLocks noGrp="1"/>
          </p:cNvSpPr>
          <p:nvPr>
            <p:ph idx="1"/>
          </p:nvPr>
        </p:nvSpPr>
        <p:spPr>
          <a:xfrm>
            <a:off x="672227" y="1842277"/>
            <a:ext cx="6016466" cy="4108817"/>
          </a:xfrm>
        </p:spPr>
        <p:txBody>
          <a:bodyPr/>
          <a:lstStyle/>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During each semester, students will complete a portfolio to document meeting the FNP Essentials. </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The portfolio function of Typhon is available to students through out your course sequence. </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Students are required to add documents to this section as they progress in the program. </a:t>
            </a:r>
          </a:p>
          <a:p>
            <a:endParaRPr lang="en-US" dirty="0"/>
          </a:p>
        </p:txBody>
      </p:sp>
    </p:spTree>
    <p:extLst>
      <p:ext uri="{BB962C8B-B14F-4D97-AF65-F5344CB8AC3E}">
        <p14:creationId xmlns:p14="http://schemas.microsoft.com/office/powerpoint/2010/main" val="95239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F5432B1-E22B-7FA5-C319-34EC1D39E588}"/>
              </a:ext>
            </a:extLst>
          </p:cNvPr>
          <p:cNvSpPr>
            <a:spLocks noGrp="1"/>
          </p:cNvSpPr>
          <p:nvPr>
            <p:ph type="title"/>
          </p:nvPr>
        </p:nvSpPr>
        <p:spPr>
          <a:xfrm>
            <a:off x="1371600" y="26276"/>
            <a:ext cx="7073317" cy="1184910"/>
          </a:xfrm>
        </p:spPr>
        <p:txBody>
          <a:bodyPr/>
          <a:lstStyle/>
          <a:p>
            <a:pPr algn="ctr"/>
            <a:r>
              <a:rPr lang="en-US" altLang="en-US" sz="3200" dirty="0"/>
              <a:t>MSN Family Nurse Practitioner, Full Time</a:t>
            </a:r>
          </a:p>
        </p:txBody>
      </p:sp>
      <p:sp>
        <p:nvSpPr>
          <p:cNvPr id="5" name="TextBox 4">
            <a:extLst>
              <a:ext uri="{FF2B5EF4-FFF2-40B4-BE49-F238E27FC236}">
                <a16:creationId xmlns:a16="http://schemas.microsoft.com/office/drawing/2014/main" id="{96149A82-37E4-164B-2B5F-6CD5231CC014}"/>
              </a:ext>
            </a:extLst>
          </p:cNvPr>
          <p:cNvSpPr txBox="1"/>
          <p:nvPr/>
        </p:nvSpPr>
        <p:spPr>
          <a:xfrm>
            <a:off x="1195858" y="653024"/>
            <a:ext cx="1187669" cy="1200329"/>
          </a:xfrm>
          <a:prstGeom prst="rect">
            <a:avLst/>
          </a:prstGeom>
          <a:solidFill>
            <a:srgbClr val="FFFF00"/>
          </a:solidFill>
        </p:spPr>
        <p:txBody>
          <a:bodyPr wrap="square" rtlCol="0">
            <a:spAutoFit/>
          </a:bodyPr>
          <a:lstStyle/>
          <a:p>
            <a:r>
              <a:rPr lang="en-US" dirty="0"/>
              <a:t>On campus intensive 7/31-8/5</a:t>
            </a:r>
          </a:p>
        </p:txBody>
      </p:sp>
      <p:sp>
        <p:nvSpPr>
          <p:cNvPr id="10" name="TextBox 9">
            <a:extLst>
              <a:ext uri="{FF2B5EF4-FFF2-40B4-BE49-F238E27FC236}">
                <a16:creationId xmlns:a16="http://schemas.microsoft.com/office/drawing/2014/main" id="{5990025A-68A8-F402-A753-856D078BD8D4}"/>
              </a:ext>
            </a:extLst>
          </p:cNvPr>
          <p:cNvSpPr txBox="1"/>
          <p:nvPr/>
        </p:nvSpPr>
        <p:spPr>
          <a:xfrm>
            <a:off x="1177610" y="1999763"/>
            <a:ext cx="1187669" cy="1200329"/>
          </a:xfrm>
          <a:prstGeom prst="rect">
            <a:avLst/>
          </a:prstGeom>
          <a:solidFill>
            <a:srgbClr val="FFFF00"/>
          </a:solidFill>
        </p:spPr>
        <p:txBody>
          <a:bodyPr wrap="square" rtlCol="0">
            <a:spAutoFit/>
          </a:bodyPr>
          <a:lstStyle/>
          <a:p>
            <a:r>
              <a:rPr lang="en-US" dirty="0"/>
              <a:t>On campus 1/22 – 1/26/ 24</a:t>
            </a:r>
          </a:p>
        </p:txBody>
      </p:sp>
      <p:sp>
        <p:nvSpPr>
          <p:cNvPr id="11" name="TextBox 10">
            <a:extLst>
              <a:ext uri="{FF2B5EF4-FFF2-40B4-BE49-F238E27FC236}">
                <a16:creationId xmlns:a16="http://schemas.microsoft.com/office/drawing/2014/main" id="{2ACEC3AC-7180-D662-3358-208CA49AAEF6}"/>
              </a:ext>
            </a:extLst>
          </p:cNvPr>
          <p:cNvSpPr txBox="1"/>
          <p:nvPr/>
        </p:nvSpPr>
        <p:spPr>
          <a:xfrm>
            <a:off x="1161844" y="3346502"/>
            <a:ext cx="1187669" cy="923330"/>
          </a:xfrm>
          <a:prstGeom prst="rect">
            <a:avLst/>
          </a:prstGeom>
          <a:solidFill>
            <a:srgbClr val="FFFF00"/>
          </a:solidFill>
        </p:spPr>
        <p:txBody>
          <a:bodyPr wrap="square" rtlCol="0">
            <a:spAutoFit/>
          </a:bodyPr>
          <a:lstStyle/>
          <a:p>
            <a:r>
              <a:rPr lang="en-US" dirty="0"/>
              <a:t>Total 540 practicum hours</a:t>
            </a:r>
          </a:p>
        </p:txBody>
      </p:sp>
      <p:graphicFrame>
        <p:nvGraphicFramePr>
          <p:cNvPr id="2" name="Table 1">
            <a:extLst>
              <a:ext uri="{FF2B5EF4-FFF2-40B4-BE49-F238E27FC236}">
                <a16:creationId xmlns:a16="http://schemas.microsoft.com/office/drawing/2014/main" id="{53058E6D-EC8A-649B-E71F-CA481C0EF40B}"/>
              </a:ext>
            </a:extLst>
          </p:cNvPr>
          <p:cNvGraphicFramePr>
            <a:graphicFrameLocks noGrp="1"/>
          </p:cNvGraphicFramePr>
          <p:nvPr>
            <p:extLst>
              <p:ext uri="{D42A27DB-BD31-4B8C-83A1-F6EECF244321}">
                <p14:modId xmlns:p14="http://schemas.microsoft.com/office/powerpoint/2010/main" val="2169143466"/>
              </p:ext>
            </p:extLst>
          </p:nvPr>
        </p:nvGraphicFramePr>
        <p:xfrm>
          <a:off x="2746295" y="472629"/>
          <a:ext cx="6155822" cy="5481322"/>
        </p:xfrm>
        <a:graphic>
          <a:graphicData uri="http://schemas.openxmlformats.org/drawingml/2006/table">
            <a:tbl>
              <a:tblPr firstRow="1" firstCol="1" bandRow="1">
                <a:tableStyleId>{7E9639D4-E3E2-4D34-9284-5A2195B3D0D7}</a:tableStyleId>
              </a:tblPr>
              <a:tblGrid>
                <a:gridCol w="1651562">
                  <a:extLst>
                    <a:ext uri="{9D8B030D-6E8A-4147-A177-3AD203B41FA5}">
                      <a16:colId xmlns:a16="http://schemas.microsoft.com/office/drawing/2014/main" val="4126195331"/>
                    </a:ext>
                  </a:extLst>
                </a:gridCol>
                <a:gridCol w="450426">
                  <a:extLst>
                    <a:ext uri="{9D8B030D-6E8A-4147-A177-3AD203B41FA5}">
                      <a16:colId xmlns:a16="http://schemas.microsoft.com/office/drawing/2014/main" val="352316719"/>
                    </a:ext>
                  </a:extLst>
                </a:gridCol>
                <a:gridCol w="1501420">
                  <a:extLst>
                    <a:ext uri="{9D8B030D-6E8A-4147-A177-3AD203B41FA5}">
                      <a16:colId xmlns:a16="http://schemas.microsoft.com/office/drawing/2014/main" val="903751815"/>
                    </a:ext>
                  </a:extLst>
                </a:gridCol>
                <a:gridCol w="450426">
                  <a:extLst>
                    <a:ext uri="{9D8B030D-6E8A-4147-A177-3AD203B41FA5}">
                      <a16:colId xmlns:a16="http://schemas.microsoft.com/office/drawing/2014/main" val="1264456016"/>
                    </a:ext>
                  </a:extLst>
                </a:gridCol>
                <a:gridCol w="1651562">
                  <a:extLst>
                    <a:ext uri="{9D8B030D-6E8A-4147-A177-3AD203B41FA5}">
                      <a16:colId xmlns:a16="http://schemas.microsoft.com/office/drawing/2014/main" val="1152978850"/>
                    </a:ext>
                  </a:extLst>
                </a:gridCol>
                <a:gridCol w="450426">
                  <a:extLst>
                    <a:ext uri="{9D8B030D-6E8A-4147-A177-3AD203B41FA5}">
                      <a16:colId xmlns:a16="http://schemas.microsoft.com/office/drawing/2014/main" val="3308775599"/>
                    </a:ext>
                  </a:extLst>
                </a:gridCol>
              </a:tblGrid>
              <a:tr h="302806">
                <a:tc gridSpan="6">
                  <a:txBody>
                    <a:bodyPr/>
                    <a:lstStyle/>
                    <a:p>
                      <a:pPr marL="0" marR="0">
                        <a:spcBef>
                          <a:spcPts val="0"/>
                        </a:spcBef>
                        <a:spcAft>
                          <a:spcPts val="0"/>
                        </a:spcAft>
                        <a:tabLst>
                          <a:tab pos="571500" algn="l"/>
                        </a:tabLst>
                      </a:pPr>
                      <a:r>
                        <a:rPr lang="en-US" sz="1050" dirty="0">
                          <a:effectLst/>
                        </a:rPr>
                        <a:t>First Year (27 units)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1198369"/>
                  </a:ext>
                </a:extLst>
              </a:tr>
              <a:tr h="149382">
                <a:tc gridSpan="5">
                  <a:txBody>
                    <a:bodyPr/>
                    <a:lstStyle/>
                    <a:p>
                      <a:pPr marL="0" marR="0">
                        <a:spcBef>
                          <a:spcPts val="0"/>
                        </a:spcBef>
                        <a:spcAft>
                          <a:spcPts val="0"/>
                        </a:spcAft>
                        <a:tabLst>
                          <a:tab pos="571500" algn="l"/>
                        </a:tabLst>
                      </a:pPr>
                      <a:r>
                        <a:rPr lang="en-US" sz="1050" dirty="0">
                          <a:effectLst/>
                        </a:rPr>
                        <a:t>One-week on campus intensive course (prior to the start of fall semester)</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tabLst>
                          <a:tab pos="571500" algn="l"/>
                        </a:tabLst>
                      </a:pPr>
                      <a:r>
                        <a:rPr lang="en-US" sz="1050" dirty="0">
                          <a:effectLst/>
                        </a:rPr>
                        <a:t>Units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solidFill>
                      <a:schemeClr val="bg1">
                        <a:lumMod val="75000"/>
                      </a:schemeClr>
                    </a:solidFill>
                  </a:tcPr>
                </a:tc>
                <a:extLst>
                  <a:ext uri="{0D108BD9-81ED-4DB2-BD59-A6C34878D82A}">
                    <a16:rowId xmlns:a16="http://schemas.microsoft.com/office/drawing/2014/main" val="2100900648"/>
                  </a:ext>
                </a:extLst>
              </a:tr>
              <a:tr h="149382">
                <a:tc gridSpan="5">
                  <a:txBody>
                    <a:bodyPr/>
                    <a:lstStyle/>
                    <a:p>
                      <a:pPr marL="0" marR="0">
                        <a:spcBef>
                          <a:spcPts val="0"/>
                        </a:spcBef>
                        <a:spcAft>
                          <a:spcPts val="0"/>
                        </a:spcAft>
                        <a:tabLst>
                          <a:tab pos="571500" algn="l"/>
                        </a:tabLst>
                      </a:pPr>
                      <a:r>
                        <a:rPr lang="en-US" sz="1050" b="0" dirty="0">
                          <a:solidFill>
                            <a:schemeClr val="tx1"/>
                          </a:solidFill>
                          <a:effectLst/>
                        </a:rPr>
                        <a:t>NRS 500 Advanced Health Assessment and Promotion</a:t>
                      </a:r>
                      <a:endParaRPr lang="en-US"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050" dirty="0">
                          <a:effectLst/>
                        </a:rPr>
                        <a:t>3</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tc>
                <a:extLst>
                  <a:ext uri="{0D108BD9-81ED-4DB2-BD59-A6C34878D82A}">
                    <a16:rowId xmlns:a16="http://schemas.microsoft.com/office/drawing/2014/main" val="2713359525"/>
                  </a:ext>
                </a:extLst>
              </a:tr>
              <a:tr h="149382">
                <a:tc gridSpan="5">
                  <a:txBody>
                    <a:bodyPr/>
                    <a:lstStyle/>
                    <a:p>
                      <a:pPr marL="0" marR="0">
                        <a:spcBef>
                          <a:spcPts val="0"/>
                        </a:spcBef>
                        <a:spcAft>
                          <a:spcPts val="0"/>
                        </a:spcAft>
                        <a:tabLst>
                          <a:tab pos="571500" algn="l"/>
                        </a:tabLst>
                      </a:pPr>
                      <a:r>
                        <a:rPr lang="en-US" sz="1050" dirty="0">
                          <a:effectLst/>
                        </a:rPr>
                        <a:t>One-week on campus intensive course (prior to the start of spring semester)</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050" dirty="0">
                          <a:effectLst/>
                        </a:rPr>
                        <a:t>Units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solidFill>
                      <a:schemeClr val="bg1">
                        <a:lumMod val="75000"/>
                      </a:schemeClr>
                    </a:solidFill>
                  </a:tcPr>
                </a:tc>
                <a:extLst>
                  <a:ext uri="{0D108BD9-81ED-4DB2-BD59-A6C34878D82A}">
                    <a16:rowId xmlns:a16="http://schemas.microsoft.com/office/drawing/2014/main" val="2716437989"/>
                  </a:ext>
                </a:extLst>
              </a:tr>
              <a:tr h="149382">
                <a:tc gridSpan="5">
                  <a:txBody>
                    <a:bodyPr/>
                    <a:lstStyle/>
                    <a:p>
                      <a:pPr marL="0" marR="0">
                        <a:spcBef>
                          <a:spcPts val="0"/>
                        </a:spcBef>
                        <a:spcAft>
                          <a:spcPts val="0"/>
                        </a:spcAft>
                        <a:tabLst>
                          <a:tab pos="571500" algn="l"/>
                        </a:tabLst>
                      </a:pPr>
                      <a:r>
                        <a:rPr lang="en-US" sz="1050" b="0" dirty="0">
                          <a:solidFill>
                            <a:schemeClr val="tx1"/>
                          </a:solidFill>
                          <a:effectLst/>
                        </a:rPr>
                        <a:t>NRS 525 Laboratory and Clinical Procedures for Advanced Practice</a:t>
                      </a:r>
                      <a:endParaRPr lang="en-US"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050">
                          <a:effectLst/>
                        </a:rPr>
                        <a:t>1</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145917"/>
                  </a:ext>
                </a:extLst>
              </a:tr>
              <a:tr h="149382">
                <a:tc>
                  <a:txBody>
                    <a:bodyPr/>
                    <a:lstStyle/>
                    <a:p>
                      <a:pPr marL="0" marR="0">
                        <a:spcBef>
                          <a:spcPts val="0"/>
                        </a:spcBef>
                        <a:spcAft>
                          <a:spcPts val="0"/>
                        </a:spcAft>
                        <a:tabLst>
                          <a:tab pos="571500" algn="l"/>
                        </a:tabLst>
                      </a:pPr>
                      <a:r>
                        <a:rPr lang="en-US" sz="1050" dirty="0">
                          <a:solidFill>
                            <a:schemeClr val="tx1"/>
                          </a:solidFill>
                          <a:effectLst/>
                        </a:rPr>
                        <a:t>Fall</a:t>
                      </a:r>
                      <a:endParaRPr lang="en-US"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Units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Spring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Units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Summer 1 (10 weeks)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Units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48086028"/>
                  </a:ext>
                </a:extLst>
              </a:tr>
              <a:tr h="1643208">
                <a:tc>
                  <a:txBody>
                    <a:bodyPr/>
                    <a:lstStyle/>
                    <a:p>
                      <a:pPr marL="0" marR="0">
                        <a:spcBef>
                          <a:spcPts val="0"/>
                        </a:spcBef>
                        <a:spcAft>
                          <a:spcPts val="0"/>
                        </a:spcAft>
                        <a:tabLst>
                          <a:tab pos="571500" algn="l"/>
                        </a:tabLst>
                      </a:pPr>
                      <a:r>
                        <a:rPr lang="en-US" sz="1050" b="0" dirty="0">
                          <a:solidFill>
                            <a:schemeClr val="tx1"/>
                          </a:solidFill>
                          <a:effectLst/>
                        </a:rPr>
                        <a:t>NRS 502 Advanced Pathophysiology</a:t>
                      </a:r>
                    </a:p>
                    <a:p>
                      <a:pPr marL="0" marR="0">
                        <a:spcBef>
                          <a:spcPts val="0"/>
                        </a:spcBef>
                        <a:spcAft>
                          <a:spcPts val="0"/>
                        </a:spcAft>
                        <a:tabLst>
                          <a:tab pos="571500" algn="l"/>
                        </a:tabLst>
                      </a:pPr>
                      <a:r>
                        <a:rPr lang="en-US" sz="1050" b="0" dirty="0">
                          <a:solidFill>
                            <a:schemeClr val="tx1"/>
                          </a:solidFill>
                          <a:effectLst/>
                        </a:rPr>
                        <a:t> </a:t>
                      </a:r>
                    </a:p>
                    <a:p>
                      <a:pPr marL="0" marR="0">
                        <a:spcBef>
                          <a:spcPts val="0"/>
                        </a:spcBef>
                        <a:spcAft>
                          <a:spcPts val="0"/>
                        </a:spcAft>
                        <a:tabLst>
                          <a:tab pos="571500" algn="l"/>
                        </a:tabLst>
                      </a:pPr>
                      <a:r>
                        <a:rPr lang="en-US" sz="1050" b="0" dirty="0">
                          <a:solidFill>
                            <a:schemeClr val="tx1"/>
                          </a:solidFill>
                          <a:effectLst/>
                        </a:rPr>
                        <a:t>NRS 504 Advanced Pharmacology</a:t>
                      </a:r>
                      <a:endParaRPr lang="en-US"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571500" algn="l"/>
                        </a:tabLst>
                      </a:pPr>
                      <a:r>
                        <a:rPr lang="en-US" sz="1050" dirty="0">
                          <a:effectLst/>
                        </a:rPr>
                        <a:t>3</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3</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571500" algn="l"/>
                        </a:tabLst>
                      </a:pPr>
                      <a:r>
                        <a:rPr lang="en-US" sz="1050" dirty="0">
                          <a:effectLst/>
                        </a:rPr>
                        <a:t>NRS 508 Evidence-based Practice and Quality Improvement</a:t>
                      </a:r>
                    </a:p>
                    <a:p>
                      <a:pPr marL="0" marR="0">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NRS 520 Primary Care Across the Lifespan I</a:t>
                      </a:r>
                    </a:p>
                    <a:p>
                      <a:pPr marL="0" marR="0">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NRS 521 Clinical Practicum: Primary Care Across the Lifespan I</a:t>
                      </a:r>
                    </a:p>
                    <a:p>
                      <a:pPr marL="0" marR="0">
                        <a:spcBef>
                          <a:spcPts val="0"/>
                        </a:spcBef>
                        <a:spcAft>
                          <a:spcPts val="0"/>
                        </a:spcAft>
                        <a:tabLst>
                          <a:tab pos="571500" algn="l"/>
                        </a:tabLst>
                      </a:pPr>
                      <a:r>
                        <a:rPr lang="en-US" sz="1050" dirty="0">
                          <a:effectLst/>
                        </a:rPr>
                        <a:t>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571500" algn="l"/>
                        </a:tabLst>
                      </a:pPr>
                      <a:r>
                        <a:rPr lang="en-US" sz="1050" dirty="0">
                          <a:effectLst/>
                        </a:rPr>
                        <a:t>3</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lnSpc>
                          <a:spcPct val="107000"/>
                        </a:lnSpc>
                        <a:spcBef>
                          <a:spcPts val="0"/>
                        </a:spcBef>
                        <a:spcAft>
                          <a:spcPts val="0"/>
                        </a:spcAft>
                        <a:tabLst>
                          <a:tab pos="571500" algn="l"/>
                        </a:tabLst>
                      </a:pPr>
                      <a:r>
                        <a:rPr lang="en-US" sz="1050" dirty="0">
                          <a:effectLst/>
                        </a:rPr>
                        <a:t>3</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4</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571500" algn="l"/>
                        </a:tabLst>
                      </a:pPr>
                      <a:r>
                        <a:rPr lang="en-US" sz="1050" dirty="0">
                          <a:effectLst/>
                        </a:rPr>
                        <a:t>NRS 506 Theoretical Frameworks and Professional Roles</a:t>
                      </a:r>
                    </a:p>
                    <a:p>
                      <a:pPr marL="0" marR="0">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NRS 512 Informatics in Advanced Nursing Practice</a:t>
                      </a:r>
                    </a:p>
                    <a:p>
                      <a:pPr marL="0" marR="0">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571500" algn="l"/>
                        </a:tabLst>
                      </a:pPr>
                      <a:r>
                        <a:rPr lang="en-US" sz="1050" dirty="0">
                          <a:effectLst/>
                        </a:rPr>
                        <a:t>3</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3</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837594"/>
                  </a:ext>
                </a:extLst>
              </a:tr>
              <a:tr h="149382">
                <a:tc>
                  <a:txBody>
                    <a:bodyPr/>
                    <a:lstStyle/>
                    <a:p>
                      <a:pPr marL="0" marR="0">
                        <a:spcBef>
                          <a:spcPts val="0"/>
                        </a:spcBef>
                        <a:spcAft>
                          <a:spcPts val="0"/>
                        </a:spcAft>
                        <a:tabLst>
                          <a:tab pos="571500" algn="l"/>
                        </a:tabLst>
                      </a:pPr>
                      <a:r>
                        <a:rPr lang="en-US" sz="1050" dirty="0">
                          <a:solidFill>
                            <a:schemeClr val="tx1"/>
                          </a:solidFill>
                          <a:effectLst/>
                        </a:rPr>
                        <a:t>Total: </a:t>
                      </a:r>
                      <a:endParaRPr lang="en-US"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tabLst>
                          <a:tab pos="571500" algn="l"/>
                        </a:tabLst>
                      </a:pPr>
                      <a:r>
                        <a:rPr lang="en-US" sz="1050" dirty="0">
                          <a:effectLst/>
                        </a:rPr>
                        <a:t>6</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Total:</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tabLst>
                          <a:tab pos="571500" algn="l"/>
                        </a:tabLst>
                      </a:pPr>
                      <a:r>
                        <a:rPr lang="en-US" sz="1050" dirty="0">
                          <a:effectLst/>
                        </a:rPr>
                        <a:t>9</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Total:</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tabLst>
                          <a:tab pos="571500" algn="l"/>
                        </a:tabLst>
                      </a:pPr>
                      <a:r>
                        <a:rPr lang="en-US" sz="1050" dirty="0">
                          <a:effectLst/>
                        </a:rPr>
                        <a:t>6</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34437255"/>
                  </a:ext>
                </a:extLst>
              </a:tr>
              <a:tr h="149382">
                <a:tc gridSpan="6">
                  <a:txBody>
                    <a:bodyPr/>
                    <a:lstStyle/>
                    <a:p>
                      <a:pPr marL="0" marR="0">
                        <a:spcBef>
                          <a:spcPts val="0"/>
                        </a:spcBef>
                        <a:spcAft>
                          <a:spcPts val="0"/>
                        </a:spcAft>
                        <a:tabLst>
                          <a:tab pos="571500" algn="l"/>
                        </a:tabLst>
                      </a:pPr>
                      <a:r>
                        <a:rPr lang="en-US" sz="1050" dirty="0">
                          <a:solidFill>
                            <a:schemeClr val="bg1"/>
                          </a:solidFill>
                          <a:effectLst/>
                        </a:rPr>
                        <a:t>Second Year (19 units)</a:t>
                      </a:r>
                      <a:endParaRPr lang="en-US"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7343866"/>
                  </a:ext>
                </a:extLst>
              </a:tr>
              <a:tr h="149382">
                <a:tc>
                  <a:txBody>
                    <a:bodyPr/>
                    <a:lstStyle/>
                    <a:p>
                      <a:pPr marL="0" marR="0">
                        <a:spcBef>
                          <a:spcPts val="0"/>
                        </a:spcBef>
                        <a:spcAft>
                          <a:spcPts val="0"/>
                        </a:spcAft>
                        <a:tabLst>
                          <a:tab pos="571500" algn="l"/>
                        </a:tabLst>
                      </a:pPr>
                      <a:r>
                        <a:rPr lang="en-US" sz="1050" dirty="0">
                          <a:solidFill>
                            <a:schemeClr val="tx1"/>
                          </a:solidFill>
                          <a:effectLst/>
                        </a:rPr>
                        <a:t>Fall </a:t>
                      </a:r>
                      <a:endParaRPr lang="en-US"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tabLst>
                          <a:tab pos="571500" algn="l"/>
                        </a:tabLst>
                      </a:pPr>
                      <a:r>
                        <a:rPr lang="en-US" sz="1050" dirty="0">
                          <a:effectLst/>
                        </a:rPr>
                        <a:t>Units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Spring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Units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Summer 1 (10 weeks)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Units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764850"/>
                  </a:ext>
                </a:extLst>
              </a:tr>
              <a:tr h="1975385">
                <a:tc>
                  <a:txBody>
                    <a:bodyPr/>
                    <a:lstStyle/>
                    <a:p>
                      <a:pPr marL="0" marR="0">
                        <a:spcBef>
                          <a:spcPts val="0"/>
                        </a:spcBef>
                        <a:spcAft>
                          <a:spcPts val="0"/>
                        </a:spcAft>
                        <a:tabLst>
                          <a:tab pos="571500" algn="l"/>
                        </a:tabLst>
                      </a:pPr>
                      <a:r>
                        <a:rPr lang="en-US" sz="1050" b="0" dirty="0">
                          <a:effectLst/>
                        </a:rPr>
                        <a:t>NRS 524 Primary Care Across the Lifespan II</a:t>
                      </a:r>
                    </a:p>
                    <a:p>
                      <a:pPr marL="0" marR="0">
                        <a:spcBef>
                          <a:spcPts val="0"/>
                        </a:spcBef>
                        <a:spcAft>
                          <a:spcPts val="0"/>
                        </a:spcAft>
                        <a:tabLst>
                          <a:tab pos="571500" algn="l"/>
                        </a:tabLst>
                      </a:pPr>
                      <a:r>
                        <a:rPr lang="en-US" sz="1050" b="0" dirty="0">
                          <a:effectLst/>
                        </a:rPr>
                        <a:t> </a:t>
                      </a:r>
                    </a:p>
                    <a:p>
                      <a:pPr marL="0" marR="0">
                        <a:spcBef>
                          <a:spcPts val="0"/>
                        </a:spcBef>
                        <a:spcAft>
                          <a:spcPts val="0"/>
                        </a:spcAft>
                        <a:tabLst>
                          <a:tab pos="571500" algn="l"/>
                        </a:tabLst>
                      </a:pPr>
                      <a:r>
                        <a:rPr lang="en-US" sz="1050" b="0" dirty="0">
                          <a:effectLst/>
                        </a:rPr>
                        <a:t>NRS 523 Clinical Practicum: Primary Care Across the Lifespan II</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dirty="0">
                          <a:effectLst/>
                        </a:rPr>
                        <a:t> </a:t>
                      </a:r>
                    </a:p>
                    <a:p>
                      <a:pPr marL="0" marR="0" algn="ctr">
                        <a:lnSpc>
                          <a:spcPct val="107000"/>
                        </a:lnSpc>
                        <a:spcBef>
                          <a:spcPts val="0"/>
                        </a:spcBef>
                        <a:spcAft>
                          <a:spcPts val="0"/>
                        </a:spcAft>
                        <a:tabLst>
                          <a:tab pos="571500" algn="l"/>
                        </a:tabLst>
                      </a:pPr>
                      <a:r>
                        <a:rPr lang="en-US" sz="1050" dirty="0">
                          <a:effectLst/>
                        </a:rPr>
                        <a:t>3</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4</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dirty="0">
                          <a:effectLst/>
                        </a:rPr>
                        <a:t>NRS 510 Healthcare Policy and Nursing Issues</a:t>
                      </a:r>
                    </a:p>
                    <a:p>
                      <a:pPr marL="0" marR="0">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NRS 526 Primary Care Across the Lifespan III</a:t>
                      </a:r>
                    </a:p>
                    <a:p>
                      <a:pPr marL="0" marR="0">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NRS 527 Clinical Practicum: Primary Care Across the Lifespan III</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dirty="0">
                          <a:effectLst/>
                        </a:rPr>
                        <a:t>3</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lnSpc>
                          <a:spcPct val="107000"/>
                        </a:lnSpc>
                        <a:spcBef>
                          <a:spcPts val="0"/>
                        </a:spcBef>
                        <a:spcAft>
                          <a:spcPts val="0"/>
                        </a:spcAft>
                        <a:tabLst>
                          <a:tab pos="571500" algn="l"/>
                        </a:tabLst>
                      </a:pPr>
                      <a:r>
                        <a:rPr lang="en-US" sz="1050" dirty="0">
                          <a:effectLst/>
                        </a:rPr>
                        <a:t>3</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 </a:t>
                      </a:r>
                    </a:p>
                    <a:p>
                      <a:pPr marL="0" marR="0" algn="ctr">
                        <a:spcBef>
                          <a:spcPts val="0"/>
                        </a:spcBef>
                        <a:spcAft>
                          <a:spcPts val="0"/>
                        </a:spcAft>
                        <a:tabLst>
                          <a:tab pos="571500" algn="l"/>
                        </a:tabLst>
                      </a:pPr>
                      <a:r>
                        <a:rPr lang="en-US" sz="1050" dirty="0">
                          <a:effectLst/>
                        </a:rPr>
                        <a:t>4</a:t>
                      </a:r>
                    </a:p>
                    <a:p>
                      <a:pPr marL="0" marR="0" algn="ctr">
                        <a:spcBef>
                          <a:spcPts val="0"/>
                        </a:spcBef>
                        <a:spcAft>
                          <a:spcPts val="0"/>
                        </a:spcAft>
                        <a:tabLst>
                          <a:tab pos="571500" algn="l"/>
                        </a:tabLst>
                      </a:pPr>
                      <a:r>
                        <a:rPr lang="en-US" sz="1050" dirty="0">
                          <a:effectLst/>
                        </a:rPr>
                        <a:t>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dirty="0">
                          <a:effectLst/>
                        </a:rPr>
                        <a:t>NRS 540 Culminating Experience </a:t>
                      </a:r>
                      <a:endParaRPr lang="en-US" sz="1050" dirty="0">
                        <a:effectLst/>
                        <a:latin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dirty="0">
                          <a:effectLst/>
                        </a:rPr>
                        <a:t>3</a:t>
                      </a:r>
                      <a:endParaRPr lang="en-US" sz="1050" dirty="0">
                        <a:effectLst/>
                        <a:latin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6088359"/>
                  </a:ext>
                </a:extLst>
              </a:tr>
              <a:tr h="151932">
                <a:tc>
                  <a:txBody>
                    <a:bodyPr/>
                    <a:lstStyle/>
                    <a:p>
                      <a:pPr marL="0" marR="0">
                        <a:spcBef>
                          <a:spcPts val="0"/>
                        </a:spcBef>
                        <a:spcAft>
                          <a:spcPts val="0"/>
                        </a:spcAft>
                        <a:tabLst>
                          <a:tab pos="571500" algn="l"/>
                        </a:tabLst>
                      </a:pPr>
                      <a:r>
                        <a:rPr lang="en-US" sz="1050" dirty="0">
                          <a:effectLst/>
                        </a:rPr>
                        <a:t>Total:</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tabLst>
                          <a:tab pos="571500" algn="l"/>
                        </a:tabLst>
                      </a:pPr>
                      <a:r>
                        <a:rPr lang="en-US" sz="1050" dirty="0">
                          <a:effectLst/>
                        </a:rPr>
                        <a:t>7</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Total:</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tabLst>
                          <a:tab pos="571500" algn="l"/>
                        </a:tabLst>
                      </a:pPr>
                      <a:r>
                        <a:rPr lang="en-US" sz="1050" dirty="0">
                          <a:effectLst/>
                        </a:rPr>
                        <a:t>10</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050" dirty="0">
                          <a:effectLst/>
                        </a:rPr>
                        <a:t>Total:</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tabLst>
                          <a:tab pos="571500" algn="l"/>
                        </a:tabLst>
                      </a:pPr>
                      <a:r>
                        <a:rPr lang="en-US" sz="1050" dirty="0">
                          <a:effectLst/>
                        </a:rPr>
                        <a:t>3</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831" marR="35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90413338"/>
                  </a:ext>
                </a:extLst>
              </a:tr>
            </a:tbl>
          </a:graphicData>
        </a:graphic>
      </p:graphicFrame>
      <p:cxnSp>
        <p:nvCxnSpPr>
          <p:cNvPr id="6" name="Straight Arrow Connector 5">
            <a:extLst>
              <a:ext uri="{FF2B5EF4-FFF2-40B4-BE49-F238E27FC236}">
                <a16:creationId xmlns:a16="http://schemas.microsoft.com/office/drawing/2014/main" id="{BD5318A9-A3BA-3CEA-D26A-D6D8105AB2AB}"/>
              </a:ext>
            </a:extLst>
          </p:cNvPr>
          <p:cNvCxnSpPr>
            <a:cxnSpLocks/>
            <a:stCxn id="5" idx="3"/>
          </p:cNvCxnSpPr>
          <p:nvPr/>
        </p:nvCxnSpPr>
        <p:spPr>
          <a:xfrm flipV="1">
            <a:off x="2383527" y="1066800"/>
            <a:ext cx="362768" cy="186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38B479B-32A6-315B-E1C9-0CDDC931B946}"/>
              </a:ext>
            </a:extLst>
          </p:cNvPr>
          <p:cNvCxnSpPr>
            <a:cxnSpLocks/>
          </p:cNvCxnSpPr>
          <p:nvPr/>
        </p:nvCxnSpPr>
        <p:spPr>
          <a:xfrm flipV="1">
            <a:off x="2365279" y="1357596"/>
            <a:ext cx="381016" cy="1278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83EE810-4B27-7A52-3E57-10554D3780D6}"/>
              </a:ext>
            </a:extLst>
          </p:cNvPr>
          <p:cNvSpPr txBox="1"/>
          <p:nvPr/>
        </p:nvSpPr>
        <p:spPr>
          <a:xfrm>
            <a:off x="913392" y="4315769"/>
            <a:ext cx="1752600" cy="1477328"/>
          </a:xfrm>
          <a:prstGeom prst="rect">
            <a:avLst/>
          </a:prstGeom>
          <a:solidFill>
            <a:srgbClr val="FFFF00"/>
          </a:solidFill>
        </p:spPr>
        <p:txBody>
          <a:bodyPr wrap="square" rtlCol="0">
            <a:spAutoFit/>
          </a:bodyPr>
          <a:lstStyle/>
          <a:p>
            <a:r>
              <a:rPr lang="en-US" b="1" dirty="0"/>
              <a:t>Do Not Enroll </a:t>
            </a:r>
            <a:r>
              <a:rPr lang="en-US" dirty="0"/>
              <a:t>in NRS 540 until you’ve completed your practicum hours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D3DE-395A-6362-DEFA-17600DCA71BC}"/>
              </a:ext>
            </a:extLst>
          </p:cNvPr>
          <p:cNvSpPr>
            <a:spLocks noGrp="1"/>
          </p:cNvSpPr>
          <p:nvPr>
            <p:ph type="title"/>
          </p:nvPr>
        </p:nvSpPr>
        <p:spPr>
          <a:xfrm>
            <a:off x="1728787" y="415290"/>
            <a:ext cx="5534025" cy="1184910"/>
          </a:xfrm>
        </p:spPr>
        <p:txBody>
          <a:bodyPr wrap="square">
            <a:normAutofit/>
          </a:bodyPr>
          <a:lstStyle/>
          <a:p>
            <a:pPr algn="ctr"/>
            <a:r>
              <a:rPr lang="en-US" i="0" u="none" strike="noStrike" dirty="0">
                <a:effectLst/>
              </a:rPr>
              <a:t>APEA </a:t>
            </a:r>
            <a:r>
              <a:rPr lang="en-US" i="0" u="none" strike="noStrike" dirty="0" err="1">
                <a:effectLst/>
              </a:rPr>
              <a:t>MyQBank</a:t>
            </a:r>
            <a:endParaRPr lang="en-US" dirty="0"/>
          </a:p>
        </p:txBody>
      </p:sp>
      <p:sp>
        <p:nvSpPr>
          <p:cNvPr id="3" name="Content Placeholder 2">
            <a:extLst>
              <a:ext uri="{FF2B5EF4-FFF2-40B4-BE49-F238E27FC236}">
                <a16:creationId xmlns:a16="http://schemas.microsoft.com/office/drawing/2014/main" id="{24686E5A-3066-E4E3-D98D-42FEEA5D3912}"/>
              </a:ext>
            </a:extLst>
          </p:cNvPr>
          <p:cNvSpPr>
            <a:spLocks noGrp="1"/>
          </p:cNvSpPr>
          <p:nvPr>
            <p:ph sz="half" idx="1"/>
          </p:nvPr>
        </p:nvSpPr>
        <p:spPr>
          <a:xfrm>
            <a:off x="457200" y="1600200"/>
            <a:ext cx="4038600" cy="4525963"/>
          </a:xfrm>
        </p:spPr>
        <p:txBody>
          <a:bodyPr wrap="square">
            <a:normAutofit/>
          </a:bodyPr>
          <a:lstStyle/>
          <a:p>
            <a:pPr marL="342900" indent="-342900">
              <a:lnSpc>
                <a:spcPct val="90000"/>
              </a:lnSpc>
              <a:spcAft>
                <a:spcPts val="600"/>
              </a:spcAft>
              <a:buFont typeface="Arial" panose="020B0604020202020204" pitchFamily="34" charset="0"/>
              <a:buChar char="•"/>
            </a:pPr>
            <a:r>
              <a:rPr lang="en-US" sz="2600" b="1" i="0" u="none" strike="noStrike" err="1">
                <a:effectLst/>
              </a:rPr>
              <a:t>MyQBank</a:t>
            </a:r>
            <a:r>
              <a:rPr lang="en-US" sz="2600" b="0" i="0" u="none" strike="noStrike">
                <a:effectLst/>
              </a:rPr>
              <a:t> is a suite of seven question banks. </a:t>
            </a:r>
          </a:p>
          <a:p>
            <a:pPr marL="342900" indent="-342900">
              <a:lnSpc>
                <a:spcPct val="90000"/>
              </a:lnSpc>
              <a:spcAft>
                <a:spcPts val="600"/>
              </a:spcAft>
              <a:buFont typeface="Arial" panose="020B0604020202020204" pitchFamily="34" charset="0"/>
              <a:buChar char="•"/>
            </a:pPr>
            <a:r>
              <a:rPr lang="en-US" sz="2600" b="0" i="0" u="none" strike="noStrike">
                <a:effectLst/>
              </a:rPr>
              <a:t>CSUCI uses: </a:t>
            </a:r>
          </a:p>
          <a:p>
            <a:pPr marL="800100" lvl="1" indent="-342900">
              <a:lnSpc>
                <a:spcPct val="90000"/>
              </a:lnSpc>
              <a:spcAft>
                <a:spcPts val="600"/>
              </a:spcAft>
              <a:buFont typeface="Arial" panose="020B0604020202020204" pitchFamily="34" charset="0"/>
              <a:buChar char="•"/>
            </a:pPr>
            <a:r>
              <a:rPr lang="en-US" sz="2600" b="0" i="0" u="none" strike="noStrike" err="1">
                <a:solidFill>
                  <a:schemeClr val="tx1"/>
                </a:solidFill>
                <a:effectLst/>
              </a:rPr>
              <a:t>MyQBank</a:t>
            </a:r>
            <a:r>
              <a:rPr lang="en-US" sz="2600" b="0" i="0" u="none" strike="noStrike">
                <a:solidFill>
                  <a:schemeClr val="tx1"/>
                </a:solidFill>
                <a:effectLst/>
              </a:rPr>
              <a:t> Pathophysiology, </a:t>
            </a:r>
          </a:p>
          <a:p>
            <a:pPr marL="800100" lvl="1" indent="-342900">
              <a:lnSpc>
                <a:spcPct val="90000"/>
              </a:lnSpc>
              <a:spcAft>
                <a:spcPts val="600"/>
              </a:spcAft>
              <a:buFont typeface="Arial" panose="020B0604020202020204" pitchFamily="34" charset="0"/>
              <a:buChar char="•"/>
            </a:pPr>
            <a:r>
              <a:rPr lang="en-US" sz="2600" b="0" i="0" u="none" strike="noStrike" err="1">
                <a:solidFill>
                  <a:schemeClr val="tx1"/>
                </a:solidFill>
                <a:effectLst/>
              </a:rPr>
              <a:t>MyQBank</a:t>
            </a:r>
            <a:r>
              <a:rPr lang="en-US" sz="2600" b="0" i="0" u="none" strike="noStrike">
                <a:solidFill>
                  <a:schemeClr val="tx1"/>
                </a:solidFill>
                <a:effectLst/>
              </a:rPr>
              <a:t> Assessment, </a:t>
            </a:r>
          </a:p>
          <a:p>
            <a:pPr marL="800100" lvl="1" indent="-342900">
              <a:lnSpc>
                <a:spcPct val="90000"/>
              </a:lnSpc>
              <a:spcAft>
                <a:spcPts val="600"/>
              </a:spcAft>
              <a:buFont typeface="Arial" panose="020B0604020202020204" pitchFamily="34" charset="0"/>
              <a:buChar char="•"/>
            </a:pPr>
            <a:r>
              <a:rPr lang="en-US" sz="2600" b="0" i="0" u="none" strike="noStrike" err="1">
                <a:solidFill>
                  <a:schemeClr val="tx1"/>
                </a:solidFill>
                <a:effectLst/>
              </a:rPr>
              <a:t>MyQBank</a:t>
            </a:r>
            <a:r>
              <a:rPr lang="en-US" sz="2600" b="0" i="0" u="none" strike="noStrike">
                <a:solidFill>
                  <a:schemeClr val="tx1"/>
                </a:solidFill>
                <a:effectLst/>
              </a:rPr>
              <a:t> Prescribing,</a:t>
            </a:r>
          </a:p>
          <a:p>
            <a:pPr marL="342900" indent="-342900">
              <a:lnSpc>
                <a:spcPct val="90000"/>
              </a:lnSpc>
              <a:spcAft>
                <a:spcPts val="600"/>
              </a:spcAft>
              <a:buFont typeface="Arial" panose="020B0604020202020204" pitchFamily="34" charset="0"/>
              <a:buChar char="•"/>
            </a:pPr>
            <a:r>
              <a:rPr lang="en-US" sz="2600" b="0" i="0" u="none" strike="noStrike">
                <a:effectLst/>
              </a:rPr>
              <a:t>Together, these banks provide 5,600 practice questions with detailed rationales. </a:t>
            </a:r>
            <a:endParaRPr lang="en-US" sz="2600"/>
          </a:p>
        </p:txBody>
      </p:sp>
      <p:pic>
        <p:nvPicPr>
          <p:cNvPr id="1026" name="Picture 2">
            <a:extLst>
              <a:ext uri="{FF2B5EF4-FFF2-40B4-BE49-F238E27FC236}">
                <a16:creationId xmlns:a16="http://schemas.microsoft.com/office/drawing/2014/main" id="{A700991D-71DE-47BB-694D-091C5A6D6E1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609599"/>
            <a:ext cx="3289300" cy="328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B55238-7BB3-842A-7168-B78C27328A44}"/>
              </a:ext>
            </a:extLst>
          </p:cNvPr>
          <p:cNvSpPr txBox="1"/>
          <p:nvPr/>
        </p:nvSpPr>
        <p:spPr>
          <a:xfrm>
            <a:off x="4953000" y="5105400"/>
            <a:ext cx="3581400" cy="1200329"/>
          </a:xfrm>
          <a:prstGeom prst="rect">
            <a:avLst/>
          </a:prstGeom>
          <a:noFill/>
        </p:spPr>
        <p:txBody>
          <a:bodyPr wrap="square">
            <a:spAutoFit/>
          </a:bodyPr>
          <a:lstStyle/>
          <a:p>
            <a:r>
              <a:rPr lang="en-US" b="1" dirty="0"/>
              <a:t>GRANT GUILLORY</a:t>
            </a:r>
            <a:endParaRPr lang="en-US" dirty="0"/>
          </a:p>
          <a:p>
            <a:r>
              <a:rPr lang="en-US" b="1" dirty="0"/>
              <a:t>IT &amp; University Support Specialist </a:t>
            </a:r>
            <a:endParaRPr lang="en-US" dirty="0"/>
          </a:p>
          <a:p>
            <a:r>
              <a:rPr lang="en-US" dirty="0"/>
              <a:t>800.899.4502 I  </a:t>
            </a:r>
            <a:r>
              <a:rPr lang="en-US" dirty="0">
                <a:hlinkClick r:id="rId3" tooltip="https://nam10.safelinks.protection.outlook.com/?url=http%3A%2F%2Fwww.apea.com%2F&amp;data=04%7C01%7Clynette.landry%40csuci.edu%7C909e729edc2247f35a1608d9dc6f83c9%7Ce30f5bdb7f18435b84369d84aa7b96dd%7C1%7C0%7C637783193792573252%7CUnknown%7CTWFpbGZsb3d8eyJWIjoiMC4wLjAwMDAiLCJQIjoiV2luMzIiLCJBTiI6Ik1haWwiLCJXVCI6Mn0%3D%7C3000&amp;sdata=8U%2Boh6NHqmLt6MDHDalYlsykv9YH3ofndsRdFLhkYiM%3D&amp;reserved=0"/>
              </a:rPr>
              <a:t>www.apea.com</a:t>
            </a:r>
            <a:endParaRPr lang="en-US" dirty="0"/>
          </a:p>
          <a:p>
            <a:r>
              <a:rPr lang="en-US" dirty="0">
                <a:hlinkClick r:id="rId4" tooltip="mailto:grant@apea.com"/>
              </a:rPr>
              <a:t>grant@apea.com</a:t>
            </a:r>
            <a:endParaRPr lang="en-US" dirty="0"/>
          </a:p>
        </p:txBody>
      </p:sp>
    </p:spTree>
    <p:extLst>
      <p:ext uri="{BB962C8B-B14F-4D97-AF65-F5344CB8AC3E}">
        <p14:creationId xmlns:p14="http://schemas.microsoft.com/office/powerpoint/2010/main" val="4241882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4994-EA5B-243B-4BF0-CCD9387D73BE}"/>
              </a:ext>
            </a:extLst>
          </p:cNvPr>
          <p:cNvSpPr>
            <a:spLocks noGrp="1"/>
          </p:cNvSpPr>
          <p:nvPr>
            <p:ph type="title"/>
          </p:nvPr>
        </p:nvSpPr>
        <p:spPr>
          <a:xfrm>
            <a:off x="1981200" y="381000"/>
            <a:ext cx="5534025" cy="584775"/>
          </a:xfrm>
        </p:spPr>
        <p:txBody>
          <a:bodyPr/>
          <a:lstStyle/>
          <a:p>
            <a:pPr algn="ctr"/>
            <a:r>
              <a:rPr lang="en-US" dirty="0"/>
              <a:t>APEA Exams </a:t>
            </a:r>
          </a:p>
        </p:txBody>
      </p:sp>
      <p:sp>
        <p:nvSpPr>
          <p:cNvPr id="3" name="Content Placeholder 2">
            <a:extLst>
              <a:ext uri="{FF2B5EF4-FFF2-40B4-BE49-F238E27FC236}">
                <a16:creationId xmlns:a16="http://schemas.microsoft.com/office/drawing/2014/main" id="{FC62C97C-F592-CDF3-F509-24E6016E82ED}"/>
              </a:ext>
            </a:extLst>
          </p:cNvPr>
          <p:cNvSpPr>
            <a:spLocks noGrp="1"/>
          </p:cNvSpPr>
          <p:nvPr>
            <p:ph idx="1"/>
          </p:nvPr>
        </p:nvSpPr>
        <p:spPr>
          <a:xfrm>
            <a:off x="737234" y="1143000"/>
            <a:ext cx="8021955" cy="6647974"/>
          </a:xfrm>
        </p:spPr>
        <p:txBody>
          <a:bodyPr/>
          <a:lstStyle/>
          <a:p>
            <a:pPr marL="342900" indent="-342900">
              <a:buFont typeface="Arial" panose="020B0604020202020204" pitchFamily="34" charset="0"/>
              <a:buChar char="•"/>
            </a:pPr>
            <a:r>
              <a:rPr lang="en-US" b="0" i="0" u="none" strike="noStrike" dirty="0">
                <a:solidFill>
                  <a:srgbClr val="1E2022"/>
                </a:solidFill>
                <a:effectLst/>
                <a:latin typeface="Open Sans" panose="020B0606030504020204" pitchFamily="34" charset="0"/>
              </a:rPr>
              <a:t>The APEA </a:t>
            </a:r>
            <a:r>
              <a:rPr lang="en-US" b="1" i="0" u="none" strike="noStrike" dirty="0">
                <a:solidFill>
                  <a:srgbClr val="1E2022"/>
                </a:solidFill>
                <a:effectLst/>
                <a:latin typeface="Open Sans" panose="020B0606030504020204" pitchFamily="34" charset="0"/>
              </a:rPr>
              <a:t>3P Exam </a:t>
            </a:r>
            <a:r>
              <a:rPr lang="en-US" b="0" i="0" u="none" strike="noStrike" dirty="0">
                <a:solidFill>
                  <a:srgbClr val="1E2022"/>
                </a:solidFill>
                <a:effectLst/>
                <a:latin typeface="Open Sans" panose="020B0606030504020204" pitchFamily="34" charset="0"/>
              </a:rPr>
              <a:t>evaluates student knowledge of pharmacotherapeutics, pathophysiology, and physical assessment, which are indicators of clinical readiness. This is a 90-minute exam with 75 questions.</a:t>
            </a:r>
          </a:p>
          <a:p>
            <a:pPr marL="342900" indent="-342900">
              <a:buFont typeface="Arial" panose="020B0604020202020204" pitchFamily="34" charset="0"/>
              <a:buChar char="•"/>
            </a:pPr>
            <a:endParaRPr lang="en-US" dirty="0">
              <a:solidFill>
                <a:srgbClr val="1E2022"/>
              </a:solidFill>
              <a:latin typeface="Open Sans" panose="020B0606030504020204" pitchFamily="34" charset="0"/>
            </a:endParaRPr>
          </a:p>
          <a:p>
            <a:pPr marL="342900" indent="-342900">
              <a:buFont typeface="Arial" panose="020B0604020202020204" pitchFamily="34" charset="0"/>
              <a:buChar char="•"/>
            </a:pPr>
            <a:r>
              <a:rPr lang="en-US" b="0" i="0" u="none" strike="noStrike" dirty="0">
                <a:solidFill>
                  <a:srgbClr val="1E2022"/>
                </a:solidFill>
                <a:effectLst/>
                <a:latin typeface="Open Sans" panose="020B0606030504020204" pitchFamily="34" charset="0"/>
              </a:rPr>
              <a:t>The APEA </a:t>
            </a:r>
            <a:r>
              <a:rPr lang="en-US" b="1" i="0" u="none" strike="noStrike" dirty="0">
                <a:solidFill>
                  <a:srgbClr val="1E2022"/>
                </a:solidFill>
                <a:effectLst/>
                <a:latin typeface="Open Sans" panose="020B0606030504020204" pitchFamily="34" charset="0"/>
              </a:rPr>
              <a:t>University Predictor Exam</a:t>
            </a:r>
            <a:r>
              <a:rPr lang="en-US" b="0" i="0" u="none" strike="noStrike" dirty="0">
                <a:solidFill>
                  <a:srgbClr val="1E2022"/>
                </a:solidFill>
                <a:effectLst/>
                <a:latin typeface="Open Sans" panose="020B0606030504020204" pitchFamily="34" charset="0"/>
              </a:rPr>
              <a:t> is administered at the end of the last semester as preparation for the FNP, AGPCNP, PNP, and WHNP certification exams. </a:t>
            </a:r>
          </a:p>
          <a:p>
            <a:pPr marL="342900" indent="-342900">
              <a:buFont typeface="Arial" panose="020B0604020202020204" pitchFamily="34" charset="0"/>
              <a:buChar char="•"/>
            </a:pPr>
            <a:endParaRPr lang="en-US" dirty="0">
              <a:solidFill>
                <a:srgbClr val="1E2022"/>
              </a:solidFill>
              <a:latin typeface="Open Sans" panose="020B0606030504020204" pitchFamily="34" charset="0"/>
            </a:endParaRPr>
          </a:p>
          <a:p>
            <a:pPr marL="342900" indent="-342900">
              <a:buFont typeface="Arial" panose="020B0604020202020204" pitchFamily="34" charset="0"/>
              <a:buChar char="•"/>
            </a:pPr>
            <a:r>
              <a:rPr lang="en-US" b="0" i="0" u="none" strike="noStrike" dirty="0">
                <a:solidFill>
                  <a:srgbClr val="1E2022"/>
                </a:solidFill>
                <a:effectLst/>
                <a:latin typeface="Open Sans" panose="020B0606030504020204" pitchFamily="34" charset="0"/>
              </a:rPr>
              <a:t>The results predict likelihood of success on the national exams for these specialties. APEA's University Predictor Exam is considered </a:t>
            </a:r>
            <a:r>
              <a:rPr lang="en-US" b="1" i="0" u="none" strike="noStrike" dirty="0">
                <a:solidFill>
                  <a:srgbClr val="1E2022"/>
                </a:solidFill>
                <a:effectLst/>
                <a:latin typeface="Open Sans" panose="020B0606030504020204" pitchFamily="34" charset="0"/>
              </a:rPr>
              <a:t>a national standardized comprehensive exit exam</a:t>
            </a:r>
            <a:r>
              <a:rPr lang="en-US" b="0" i="0" u="none" strike="noStrike" dirty="0">
                <a:solidFill>
                  <a:srgbClr val="1E2022"/>
                </a:solidFill>
                <a:effectLst/>
                <a:latin typeface="Open Sans" panose="020B0606030504020204" pitchFamily="34" charset="0"/>
              </a:rPr>
              <a:t> and can be used as a tool for student and curriculum evaluation. This is a 3-hour exam with 150 questions.</a:t>
            </a:r>
          </a:p>
          <a:p>
            <a:pPr marL="342900" indent="-342900">
              <a:buFont typeface="Arial" panose="020B0604020202020204" pitchFamily="34" charset="0"/>
              <a:buChar char="•"/>
            </a:pPr>
            <a:endParaRPr lang="en-US" b="0" i="0" u="none" strike="noStrike" dirty="0">
              <a:solidFill>
                <a:srgbClr val="1E2022"/>
              </a:solidFill>
              <a:effectLst/>
              <a:latin typeface="Open Sans" panose="020B0606030504020204" pitchFamily="34" charset="0"/>
            </a:endParaRPr>
          </a:p>
          <a:p>
            <a:pPr marL="342900" indent="-342900">
              <a:buFont typeface="Arial" panose="020B0604020202020204" pitchFamily="34" charset="0"/>
              <a:buChar char="•"/>
            </a:pPr>
            <a:endParaRPr lang="en-US" b="0" i="0" u="none" strike="noStrike" dirty="0">
              <a:solidFill>
                <a:srgbClr val="1E2022"/>
              </a:solidFill>
              <a:effectLst/>
              <a:latin typeface="Open Sans" panose="020B060603050402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45721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D6DB-3396-2B66-9F4E-45ED96106F3B}"/>
              </a:ext>
            </a:extLst>
          </p:cNvPr>
          <p:cNvSpPr>
            <a:spLocks noGrp="1"/>
          </p:cNvSpPr>
          <p:nvPr>
            <p:ph type="title"/>
          </p:nvPr>
        </p:nvSpPr>
        <p:spPr>
          <a:xfrm>
            <a:off x="2140266" y="457200"/>
            <a:ext cx="5534025" cy="584775"/>
          </a:xfrm>
        </p:spPr>
        <p:txBody>
          <a:bodyPr/>
          <a:lstStyle/>
          <a:p>
            <a:r>
              <a:rPr lang="en-US" dirty="0"/>
              <a:t>Contact Information</a:t>
            </a:r>
          </a:p>
        </p:txBody>
      </p:sp>
      <p:sp>
        <p:nvSpPr>
          <p:cNvPr id="3" name="Text Placeholder 2">
            <a:extLst>
              <a:ext uri="{FF2B5EF4-FFF2-40B4-BE49-F238E27FC236}">
                <a16:creationId xmlns:a16="http://schemas.microsoft.com/office/drawing/2014/main" id="{53462CB1-42F4-D1FE-15F5-4BF686516E36}"/>
              </a:ext>
            </a:extLst>
          </p:cNvPr>
          <p:cNvSpPr>
            <a:spLocks noGrp="1"/>
          </p:cNvSpPr>
          <p:nvPr>
            <p:ph type="body" idx="1"/>
          </p:nvPr>
        </p:nvSpPr>
        <p:spPr>
          <a:xfrm>
            <a:off x="896302" y="1313370"/>
            <a:ext cx="8021955" cy="4431983"/>
          </a:xfrm>
        </p:spPr>
        <p:txBody>
          <a:bodyPr/>
          <a:lstStyle/>
          <a:p>
            <a:r>
              <a:rPr lang="en-US" dirty="0"/>
              <a:t>Lynette Landry		</a:t>
            </a:r>
            <a:r>
              <a:rPr lang="en-US" dirty="0">
                <a:hlinkClick r:id="rId2"/>
              </a:rPr>
              <a:t>lynette.landry@csuci.edu</a:t>
            </a:r>
            <a:endParaRPr lang="en-US" dirty="0"/>
          </a:p>
          <a:p>
            <a:endParaRPr lang="en-US" dirty="0"/>
          </a:p>
          <a:p>
            <a:r>
              <a:rPr lang="en-US" dirty="0" err="1"/>
              <a:t>LaSonya</a:t>
            </a:r>
            <a:r>
              <a:rPr lang="en-US" dirty="0"/>
              <a:t> Davis			</a:t>
            </a:r>
            <a:r>
              <a:rPr lang="en-US" dirty="0">
                <a:hlinkClick r:id="rId3"/>
              </a:rPr>
              <a:t>lasonya.davis@csuci.edu</a:t>
            </a:r>
            <a:endParaRPr lang="en-US" dirty="0"/>
          </a:p>
          <a:p>
            <a:endParaRPr lang="en-US" dirty="0"/>
          </a:p>
          <a:p>
            <a:r>
              <a:rPr lang="en-US" dirty="0"/>
              <a:t>Aaron </a:t>
            </a:r>
            <a:r>
              <a:rPr lang="en-US" dirty="0" err="1"/>
              <a:t>McColpin</a:t>
            </a:r>
            <a:r>
              <a:rPr lang="en-US" dirty="0"/>
              <a:t>		</a:t>
            </a:r>
            <a:r>
              <a:rPr lang="en-US" dirty="0">
                <a:hlinkClick r:id="rId4"/>
              </a:rPr>
              <a:t>aaron.mccolpin@csuci.edu</a:t>
            </a:r>
            <a:endParaRPr lang="en-US" dirty="0"/>
          </a:p>
          <a:p>
            <a:endParaRPr lang="en-US" dirty="0"/>
          </a:p>
          <a:p>
            <a:r>
              <a:rPr lang="en-US" dirty="0"/>
              <a:t>Vanessa </a:t>
            </a:r>
            <a:r>
              <a:rPr lang="en-US" dirty="0" err="1"/>
              <a:t>Atyabi</a:t>
            </a:r>
            <a:r>
              <a:rPr lang="en-US" dirty="0"/>
              <a:t>		</a:t>
            </a:r>
            <a:r>
              <a:rPr lang="en-US" dirty="0">
                <a:hlinkClick r:id="rId5"/>
              </a:rPr>
              <a:t>vanessa.atyabi@csuci.edu</a:t>
            </a:r>
            <a:endParaRPr lang="en-US" dirty="0"/>
          </a:p>
          <a:p>
            <a:endParaRPr lang="en-US" dirty="0"/>
          </a:p>
          <a:p>
            <a:r>
              <a:rPr lang="en-US" dirty="0"/>
              <a:t>Jingle Mitchell			</a:t>
            </a:r>
            <a:r>
              <a:rPr lang="en-US" dirty="0">
                <a:hlinkClick r:id="rId6"/>
              </a:rPr>
              <a:t>jingle.mitchell@csuci.edu</a:t>
            </a:r>
            <a:endParaRPr lang="en-US" dirty="0"/>
          </a:p>
          <a:p>
            <a:endParaRPr lang="en-US" dirty="0"/>
          </a:p>
          <a:p>
            <a:r>
              <a:rPr lang="en-US" dirty="0"/>
              <a:t>Hope Lilienthal		</a:t>
            </a:r>
            <a:r>
              <a:rPr lang="en-US" dirty="0">
                <a:hlinkClick r:id="rId7"/>
              </a:rPr>
              <a:t>hope.lilienthal@csuci.edu</a:t>
            </a:r>
            <a:endParaRPr lang="en-US" dirty="0"/>
          </a:p>
          <a:p>
            <a:endParaRPr lang="en-US" dirty="0"/>
          </a:p>
        </p:txBody>
      </p:sp>
    </p:spTree>
    <p:extLst>
      <p:ext uri="{BB962C8B-B14F-4D97-AF65-F5344CB8AC3E}">
        <p14:creationId xmlns:p14="http://schemas.microsoft.com/office/powerpoint/2010/main" val="4257100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uestions - Free of Charge Creative Commons Chalkboard image">
            <a:extLst>
              <a:ext uri="{FF2B5EF4-FFF2-40B4-BE49-F238E27FC236}">
                <a16:creationId xmlns:a16="http://schemas.microsoft.com/office/drawing/2014/main" id="{15047C45-BA15-DAE8-7D05-FA2E091F2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37963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0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9285-124A-3D68-9A05-1C42E047F0C3}"/>
              </a:ext>
            </a:extLst>
          </p:cNvPr>
          <p:cNvSpPr>
            <a:spLocks noGrp="1"/>
          </p:cNvSpPr>
          <p:nvPr>
            <p:ph type="title"/>
          </p:nvPr>
        </p:nvSpPr>
        <p:spPr>
          <a:xfrm>
            <a:off x="914400" y="168656"/>
            <a:ext cx="8153400" cy="492443"/>
          </a:xfrm>
        </p:spPr>
        <p:txBody>
          <a:bodyPr/>
          <a:lstStyle/>
          <a:p>
            <a:r>
              <a:rPr lang="en-US" altLang="en-US" sz="3200" dirty="0"/>
              <a:t>MSN Family Nurse Practitioner, Part Time</a:t>
            </a:r>
            <a:endParaRPr lang="en-US" sz="3200" dirty="0"/>
          </a:p>
        </p:txBody>
      </p:sp>
      <p:sp>
        <p:nvSpPr>
          <p:cNvPr id="5" name="TextBox 4">
            <a:extLst>
              <a:ext uri="{FF2B5EF4-FFF2-40B4-BE49-F238E27FC236}">
                <a16:creationId xmlns:a16="http://schemas.microsoft.com/office/drawing/2014/main" id="{B9BFF4A7-42BC-2694-2B40-353B5A832ECD}"/>
              </a:ext>
            </a:extLst>
          </p:cNvPr>
          <p:cNvSpPr txBox="1"/>
          <p:nvPr/>
        </p:nvSpPr>
        <p:spPr>
          <a:xfrm>
            <a:off x="874983" y="880999"/>
            <a:ext cx="1539767" cy="923330"/>
          </a:xfrm>
          <a:prstGeom prst="rect">
            <a:avLst/>
          </a:prstGeom>
          <a:solidFill>
            <a:srgbClr val="FFFF00"/>
          </a:solidFill>
        </p:spPr>
        <p:txBody>
          <a:bodyPr wrap="square" rtlCol="0">
            <a:spAutoFit/>
          </a:bodyPr>
          <a:lstStyle/>
          <a:p>
            <a:r>
              <a:rPr lang="en-US" dirty="0"/>
              <a:t>On campus intensive 7/31-8/5</a:t>
            </a:r>
          </a:p>
        </p:txBody>
      </p:sp>
      <p:sp>
        <p:nvSpPr>
          <p:cNvPr id="6" name="TextBox 5">
            <a:extLst>
              <a:ext uri="{FF2B5EF4-FFF2-40B4-BE49-F238E27FC236}">
                <a16:creationId xmlns:a16="http://schemas.microsoft.com/office/drawing/2014/main" id="{9896C0D8-38AE-3F50-5CB3-7B443F19FD2A}"/>
              </a:ext>
            </a:extLst>
          </p:cNvPr>
          <p:cNvSpPr txBox="1"/>
          <p:nvPr/>
        </p:nvSpPr>
        <p:spPr>
          <a:xfrm>
            <a:off x="951186" y="2295086"/>
            <a:ext cx="1539767" cy="923330"/>
          </a:xfrm>
          <a:prstGeom prst="rect">
            <a:avLst/>
          </a:prstGeom>
          <a:solidFill>
            <a:srgbClr val="FFFF00"/>
          </a:solidFill>
        </p:spPr>
        <p:txBody>
          <a:bodyPr wrap="square" rtlCol="0">
            <a:spAutoFit/>
          </a:bodyPr>
          <a:lstStyle/>
          <a:p>
            <a:r>
              <a:rPr lang="en-US" dirty="0"/>
              <a:t>At beginning of spring 2025 semester</a:t>
            </a:r>
          </a:p>
        </p:txBody>
      </p:sp>
      <p:sp>
        <p:nvSpPr>
          <p:cNvPr id="7" name="TextBox 6">
            <a:extLst>
              <a:ext uri="{FF2B5EF4-FFF2-40B4-BE49-F238E27FC236}">
                <a16:creationId xmlns:a16="http://schemas.microsoft.com/office/drawing/2014/main" id="{6C2FBB4D-1DD9-15D6-06EB-6A31C0FE8FEC}"/>
              </a:ext>
            </a:extLst>
          </p:cNvPr>
          <p:cNvSpPr txBox="1"/>
          <p:nvPr/>
        </p:nvSpPr>
        <p:spPr>
          <a:xfrm>
            <a:off x="914401" y="3276600"/>
            <a:ext cx="1576552" cy="923330"/>
          </a:xfrm>
          <a:prstGeom prst="rect">
            <a:avLst/>
          </a:prstGeom>
          <a:solidFill>
            <a:srgbClr val="FFFF00"/>
          </a:solidFill>
        </p:spPr>
        <p:txBody>
          <a:bodyPr wrap="square" rtlCol="0">
            <a:spAutoFit/>
          </a:bodyPr>
          <a:lstStyle/>
          <a:p>
            <a:r>
              <a:rPr lang="en-US" dirty="0"/>
              <a:t>Total 540 practicum hours</a:t>
            </a:r>
          </a:p>
        </p:txBody>
      </p:sp>
      <p:graphicFrame>
        <p:nvGraphicFramePr>
          <p:cNvPr id="3" name="Table 2">
            <a:extLst>
              <a:ext uri="{FF2B5EF4-FFF2-40B4-BE49-F238E27FC236}">
                <a16:creationId xmlns:a16="http://schemas.microsoft.com/office/drawing/2014/main" id="{FC39929F-8E31-0640-1BBA-FC8863DC0D10}"/>
              </a:ext>
            </a:extLst>
          </p:cNvPr>
          <p:cNvGraphicFramePr>
            <a:graphicFrameLocks noGrp="1"/>
          </p:cNvGraphicFramePr>
          <p:nvPr>
            <p:extLst>
              <p:ext uri="{D42A27DB-BD31-4B8C-83A1-F6EECF244321}">
                <p14:modId xmlns:p14="http://schemas.microsoft.com/office/powerpoint/2010/main" val="3358050379"/>
              </p:ext>
            </p:extLst>
          </p:nvPr>
        </p:nvGraphicFramePr>
        <p:xfrm>
          <a:off x="2743200" y="742684"/>
          <a:ext cx="6085490" cy="5280660"/>
        </p:xfrm>
        <a:graphic>
          <a:graphicData uri="http://schemas.openxmlformats.org/drawingml/2006/table">
            <a:tbl>
              <a:tblPr firstRow="1" firstCol="1" bandRow="1">
                <a:tableStyleId>{793D81CF-94F2-401A-BA57-92F5A7B2D0C5}</a:tableStyleId>
              </a:tblPr>
              <a:tblGrid>
                <a:gridCol w="1322933">
                  <a:extLst>
                    <a:ext uri="{9D8B030D-6E8A-4147-A177-3AD203B41FA5}">
                      <a16:colId xmlns:a16="http://schemas.microsoft.com/office/drawing/2014/main" val="1108325577"/>
                    </a:ext>
                  </a:extLst>
                </a:gridCol>
                <a:gridCol w="476256">
                  <a:extLst>
                    <a:ext uri="{9D8B030D-6E8A-4147-A177-3AD203B41FA5}">
                      <a16:colId xmlns:a16="http://schemas.microsoft.com/office/drawing/2014/main" val="1586970729"/>
                    </a:ext>
                  </a:extLst>
                </a:gridCol>
                <a:gridCol w="1587519">
                  <a:extLst>
                    <a:ext uri="{9D8B030D-6E8A-4147-A177-3AD203B41FA5}">
                      <a16:colId xmlns:a16="http://schemas.microsoft.com/office/drawing/2014/main" val="299167082"/>
                    </a:ext>
                  </a:extLst>
                </a:gridCol>
                <a:gridCol w="476256">
                  <a:extLst>
                    <a:ext uri="{9D8B030D-6E8A-4147-A177-3AD203B41FA5}">
                      <a16:colId xmlns:a16="http://schemas.microsoft.com/office/drawing/2014/main" val="338528087"/>
                    </a:ext>
                  </a:extLst>
                </a:gridCol>
                <a:gridCol w="1746270">
                  <a:extLst>
                    <a:ext uri="{9D8B030D-6E8A-4147-A177-3AD203B41FA5}">
                      <a16:colId xmlns:a16="http://schemas.microsoft.com/office/drawing/2014/main" val="3193513257"/>
                    </a:ext>
                  </a:extLst>
                </a:gridCol>
                <a:gridCol w="476256">
                  <a:extLst>
                    <a:ext uri="{9D8B030D-6E8A-4147-A177-3AD203B41FA5}">
                      <a16:colId xmlns:a16="http://schemas.microsoft.com/office/drawing/2014/main" val="917286721"/>
                    </a:ext>
                  </a:extLst>
                </a:gridCol>
              </a:tblGrid>
              <a:tr h="101367">
                <a:tc gridSpan="6">
                  <a:txBody>
                    <a:bodyPr/>
                    <a:lstStyle/>
                    <a:p>
                      <a:pPr marL="0" marR="0">
                        <a:spcBef>
                          <a:spcPts val="0"/>
                        </a:spcBef>
                        <a:spcAft>
                          <a:spcPts val="0"/>
                        </a:spcAft>
                        <a:tabLst>
                          <a:tab pos="571500" algn="l"/>
                        </a:tabLst>
                      </a:pPr>
                      <a:r>
                        <a:rPr lang="en-US" sz="1050">
                          <a:effectLst/>
                        </a:rPr>
                        <a:t>First Year (18 units)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4955718"/>
                  </a:ext>
                </a:extLst>
              </a:tr>
              <a:tr h="101367">
                <a:tc gridSpan="5">
                  <a:txBody>
                    <a:bodyPr/>
                    <a:lstStyle/>
                    <a:p>
                      <a:pPr marL="0" marR="0">
                        <a:spcBef>
                          <a:spcPts val="0"/>
                        </a:spcBef>
                        <a:spcAft>
                          <a:spcPts val="0"/>
                        </a:spcAft>
                        <a:tabLst>
                          <a:tab pos="571500" algn="l"/>
                        </a:tabLst>
                      </a:pPr>
                      <a:r>
                        <a:rPr lang="en-US" sz="1050">
                          <a:effectLst/>
                        </a:rPr>
                        <a:t>One-week on campus intensive course (prior to the start of fall semester)</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tabLst>
                          <a:tab pos="571500" algn="l"/>
                        </a:tabLst>
                      </a:pPr>
                      <a:r>
                        <a:rPr lang="en-US" sz="1050">
                          <a:effectLst/>
                        </a:rPr>
                        <a:t>Units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727219"/>
                  </a:ext>
                </a:extLst>
              </a:tr>
              <a:tr h="101367">
                <a:tc gridSpan="5">
                  <a:txBody>
                    <a:bodyPr/>
                    <a:lstStyle/>
                    <a:p>
                      <a:pPr marL="0" marR="0">
                        <a:spcBef>
                          <a:spcPts val="0"/>
                        </a:spcBef>
                        <a:spcAft>
                          <a:spcPts val="0"/>
                        </a:spcAft>
                        <a:tabLst>
                          <a:tab pos="571500" algn="l"/>
                        </a:tabLst>
                      </a:pPr>
                      <a:r>
                        <a:rPr lang="en-US" sz="1050" b="0" dirty="0">
                          <a:effectLst/>
                        </a:rPr>
                        <a:t>NRS 500 Advanced Health Assessment and Promotion</a:t>
                      </a:r>
                      <a:endParaRPr lang="en-US"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050">
                          <a:effectLst/>
                        </a:rPr>
                        <a:t>3</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1905194"/>
                  </a:ext>
                </a:extLst>
              </a:tr>
              <a:tr h="101367">
                <a:tc>
                  <a:txBody>
                    <a:bodyPr/>
                    <a:lstStyle/>
                    <a:p>
                      <a:pPr marL="0" marR="0">
                        <a:spcBef>
                          <a:spcPts val="0"/>
                        </a:spcBef>
                        <a:spcAft>
                          <a:spcPts val="0"/>
                        </a:spcAft>
                        <a:tabLst>
                          <a:tab pos="571500" algn="l"/>
                        </a:tabLst>
                      </a:pPr>
                      <a:r>
                        <a:rPr lang="en-US" sz="1050" b="0" dirty="0">
                          <a:effectLst/>
                        </a:rPr>
                        <a:t>Fall</a:t>
                      </a:r>
                      <a:endParaRPr lang="en-US"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Units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Spring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Units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Summer 1 (10 weeks)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Units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270112"/>
                  </a:ext>
                </a:extLst>
              </a:tr>
              <a:tr h="709566">
                <a:tc>
                  <a:txBody>
                    <a:bodyPr/>
                    <a:lstStyle/>
                    <a:p>
                      <a:pPr marL="0" marR="0">
                        <a:spcBef>
                          <a:spcPts val="0"/>
                        </a:spcBef>
                        <a:spcAft>
                          <a:spcPts val="0"/>
                        </a:spcAft>
                        <a:tabLst>
                          <a:tab pos="571500" algn="l"/>
                        </a:tabLst>
                      </a:pPr>
                      <a:r>
                        <a:rPr lang="en-US" sz="1050" b="0" dirty="0">
                          <a:effectLst/>
                        </a:rPr>
                        <a:t>NRS 502 Advanced Pathophysiology</a:t>
                      </a:r>
                    </a:p>
                    <a:p>
                      <a:pPr marL="0" marR="0">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NRS 508 Evidence-based Practice and Quality Improvement</a:t>
                      </a:r>
                    </a:p>
                    <a:p>
                      <a:pPr marL="0" marR="0">
                        <a:spcBef>
                          <a:spcPts val="0"/>
                        </a:spcBef>
                        <a:spcAft>
                          <a:spcPts val="0"/>
                        </a:spcAft>
                        <a:tabLst>
                          <a:tab pos="571500" algn="l"/>
                        </a:tabLst>
                      </a:pPr>
                      <a:r>
                        <a:rPr lang="en-US" sz="1050">
                          <a:effectLst/>
                        </a:rPr>
                        <a:t> </a:t>
                      </a:r>
                    </a:p>
                    <a:p>
                      <a:pPr marL="0" marR="0">
                        <a:spcBef>
                          <a:spcPts val="0"/>
                        </a:spcBef>
                        <a:spcAft>
                          <a:spcPts val="0"/>
                        </a:spcAft>
                        <a:tabLst>
                          <a:tab pos="571500" algn="l"/>
                        </a:tabLst>
                      </a:pPr>
                      <a:r>
                        <a:rPr lang="en-US" sz="1050">
                          <a:effectLst/>
                        </a:rPr>
                        <a:t>NRS 510 Healthcare Policy and Nursing Issues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3</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NRS 506 Theoretical Frameworks and Professional Roles</a:t>
                      </a:r>
                    </a:p>
                    <a:p>
                      <a:pPr marL="0" marR="0">
                        <a:spcBef>
                          <a:spcPts val="0"/>
                        </a:spcBef>
                        <a:spcAft>
                          <a:spcPts val="0"/>
                        </a:spcAft>
                        <a:tabLst>
                          <a:tab pos="571500" algn="l"/>
                        </a:tabLst>
                      </a:pPr>
                      <a:r>
                        <a:rPr lang="en-US" sz="1050">
                          <a:effectLst/>
                        </a:rPr>
                        <a:t> </a:t>
                      </a:r>
                    </a:p>
                    <a:p>
                      <a:pPr marL="0" marR="0">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826630"/>
                  </a:ext>
                </a:extLst>
              </a:tr>
              <a:tr h="101367">
                <a:tc>
                  <a:txBody>
                    <a:bodyPr/>
                    <a:lstStyle/>
                    <a:p>
                      <a:pPr marL="0" marR="0">
                        <a:spcBef>
                          <a:spcPts val="0"/>
                        </a:spcBef>
                        <a:spcAft>
                          <a:spcPts val="0"/>
                        </a:spcAft>
                        <a:tabLst>
                          <a:tab pos="571500" algn="l"/>
                        </a:tabLst>
                      </a:pPr>
                      <a:r>
                        <a:rPr lang="en-US" sz="1050" b="0" dirty="0">
                          <a:effectLst/>
                        </a:rPr>
                        <a:t>Total: </a:t>
                      </a:r>
                      <a:endParaRPr lang="en-US"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6</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Total:</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6</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Total:</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3866873"/>
                  </a:ext>
                </a:extLst>
              </a:tr>
              <a:tr h="101367">
                <a:tc gridSpan="6">
                  <a:txBody>
                    <a:bodyPr/>
                    <a:lstStyle/>
                    <a:p>
                      <a:pPr marL="0" marR="0">
                        <a:spcBef>
                          <a:spcPts val="0"/>
                        </a:spcBef>
                        <a:spcAft>
                          <a:spcPts val="0"/>
                        </a:spcAft>
                        <a:tabLst>
                          <a:tab pos="571500" algn="l"/>
                        </a:tabLst>
                      </a:pPr>
                      <a:r>
                        <a:rPr lang="en-US" sz="1050" dirty="0">
                          <a:solidFill>
                            <a:schemeClr val="bg1"/>
                          </a:solidFill>
                          <a:effectLst/>
                        </a:rPr>
                        <a:t>Second Year (13 units)</a:t>
                      </a:r>
                      <a:endParaRPr lang="en-US"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0992243"/>
                  </a:ext>
                </a:extLst>
              </a:tr>
              <a:tr h="101367">
                <a:tc gridSpan="5">
                  <a:txBody>
                    <a:bodyPr/>
                    <a:lstStyle/>
                    <a:p>
                      <a:pPr marL="0" marR="0">
                        <a:spcBef>
                          <a:spcPts val="0"/>
                        </a:spcBef>
                        <a:spcAft>
                          <a:spcPts val="0"/>
                        </a:spcAft>
                        <a:tabLst>
                          <a:tab pos="571500" algn="l"/>
                        </a:tabLst>
                      </a:pPr>
                      <a:r>
                        <a:rPr lang="en-US" sz="1050" dirty="0">
                          <a:effectLst/>
                        </a:rPr>
                        <a:t>One-week on campus intensive course (prior to the start of spring semester)</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tabLst>
                          <a:tab pos="571500" algn="l"/>
                        </a:tabLst>
                      </a:pPr>
                      <a:r>
                        <a:rPr lang="en-US" sz="1050">
                          <a:effectLst/>
                        </a:rPr>
                        <a:t>Units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073460"/>
                  </a:ext>
                </a:extLst>
              </a:tr>
              <a:tr h="101367">
                <a:tc gridSpan="5">
                  <a:txBody>
                    <a:bodyPr/>
                    <a:lstStyle/>
                    <a:p>
                      <a:pPr marL="0" marR="0">
                        <a:spcBef>
                          <a:spcPts val="0"/>
                        </a:spcBef>
                        <a:spcAft>
                          <a:spcPts val="0"/>
                        </a:spcAft>
                        <a:tabLst>
                          <a:tab pos="571500" algn="l"/>
                        </a:tabLst>
                      </a:pPr>
                      <a:r>
                        <a:rPr lang="en-US" sz="1050" b="0" dirty="0">
                          <a:effectLst/>
                        </a:rPr>
                        <a:t>NRS 525 Laboratory and Clinical Procedures for Advanced Practice</a:t>
                      </a:r>
                      <a:endParaRPr lang="en-US"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050">
                          <a:effectLst/>
                        </a:rPr>
                        <a:t>1</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767663"/>
                  </a:ext>
                </a:extLst>
              </a:tr>
              <a:tr h="101367">
                <a:tc>
                  <a:txBody>
                    <a:bodyPr/>
                    <a:lstStyle/>
                    <a:p>
                      <a:pPr marL="0" marR="0">
                        <a:spcBef>
                          <a:spcPts val="0"/>
                        </a:spcBef>
                        <a:spcAft>
                          <a:spcPts val="0"/>
                        </a:spcAft>
                        <a:tabLst>
                          <a:tab pos="571500" algn="l"/>
                        </a:tabLst>
                      </a:pPr>
                      <a:r>
                        <a:rPr lang="en-US" sz="1050">
                          <a:effectLst/>
                        </a:rPr>
                        <a:t>Fall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Units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Spring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Units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Summer 1 (10 weeks)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Units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783385"/>
                  </a:ext>
                </a:extLst>
              </a:tr>
              <a:tr h="608199">
                <a:tc>
                  <a:txBody>
                    <a:bodyPr/>
                    <a:lstStyle/>
                    <a:p>
                      <a:pPr marL="0" marR="0">
                        <a:spcBef>
                          <a:spcPts val="0"/>
                        </a:spcBef>
                        <a:spcAft>
                          <a:spcPts val="0"/>
                        </a:spcAft>
                        <a:tabLst>
                          <a:tab pos="571500" algn="l"/>
                        </a:tabLst>
                      </a:pPr>
                      <a:r>
                        <a:rPr lang="en-US" sz="1050" b="0" dirty="0">
                          <a:effectLst/>
                        </a:rPr>
                        <a:t>NRS 504 Advanced Pharmacology</a:t>
                      </a:r>
                      <a:endParaRPr lang="en-US"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dirty="0">
                          <a:effectLst/>
                        </a:rPr>
                        <a:t>NRS 520 Primary Care Across the Lifespan I</a:t>
                      </a:r>
                    </a:p>
                    <a:p>
                      <a:pPr marL="0" marR="0">
                        <a:spcBef>
                          <a:spcPts val="0"/>
                        </a:spcBef>
                        <a:spcAft>
                          <a:spcPts val="0"/>
                        </a:spcAft>
                        <a:tabLst>
                          <a:tab pos="571500" algn="l"/>
                        </a:tabLst>
                      </a:pPr>
                      <a:r>
                        <a:rPr lang="en-US" sz="1050" dirty="0">
                          <a:effectLst/>
                        </a:rPr>
                        <a:t> </a:t>
                      </a:r>
                    </a:p>
                    <a:p>
                      <a:pPr marL="0" marR="0">
                        <a:spcBef>
                          <a:spcPts val="0"/>
                        </a:spcBef>
                        <a:spcAft>
                          <a:spcPts val="0"/>
                        </a:spcAft>
                        <a:tabLst>
                          <a:tab pos="571500" algn="l"/>
                        </a:tabLst>
                      </a:pPr>
                      <a:r>
                        <a:rPr lang="en-US" sz="1050" dirty="0">
                          <a:effectLst/>
                        </a:rPr>
                        <a:t>NRS 521 Primary Care Across the Lifespan I Practicum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4</a:t>
                      </a:r>
                    </a:p>
                    <a:p>
                      <a:pPr marL="0" marR="0">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NRS 512 Informatics in Advanced Nursing Practice</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p>
                    <a:p>
                      <a:pPr marL="0" marR="0" algn="ctr">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652916"/>
                  </a:ext>
                </a:extLst>
              </a:tr>
              <a:tr h="101367">
                <a:tc>
                  <a:txBody>
                    <a:bodyPr/>
                    <a:lstStyle/>
                    <a:p>
                      <a:pPr marL="0" marR="0">
                        <a:spcBef>
                          <a:spcPts val="0"/>
                        </a:spcBef>
                        <a:spcAft>
                          <a:spcPts val="0"/>
                        </a:spcAft>
                        <a:tabLst>
                          <a:tab pos="571500" algn="l"/>
                        </a:tabLst>
                      </a:pPr>
                      <a:r>
                        <a:rPr lang="en-US" sz="1050" b="0" dirty="0">
                          <a:solidFill>
                            <a:schemeClr val="tx1"/>
                          </a:solidFill>
                          <a:effectLst/>
                        </a:rPr>
                        <a:t>Total:</a:t>
                      </a:r>
                      <a:endParaRPr lang="en-US"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Total:</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7</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Total:</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472952"/>
                  </a:ext>
                </a:extLst>
              </a:tr>
              <a:tr h="101367">
                <a:tc gridSpan="5">
                  <a:txBody>
                    <a:bodyPr/>
                    <a:lstStyle/>
                    <a:p>
                      <a:pPr marL="0" marR="0">
                        <a:spcBef>
                          <a:spcPts val="0"/>
                        </a:spcBef>
                        <a:spcAft>
                          <a:spcPts val="0"/>
                        </a:spcAft>
                        <a:tabLst>
                          <a:tab pos="571500" algn="l"/>
                        </a:tabLst>
                      </a:pPr>
                      <a:r>
                        <a:rPr lang="en-US" sz="1050" dirty="0">
                          <a:solidFill>
                            <a:schemeClr val="bg1"/>
                          </a:solidFill>
                          <a:effectLst/>
                        </a:rPr>
                        <a:t>Third Year (17 units)</a:t>
                      </a:r>
                      <a:endParaRPr lang="en-US"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87787"/>
                  </a:ext>
                </a:extLst>
              </a:tr>
              <a:tr h="101367">
                <a:tc>
                  <a:txBody>
                    <a:bodyPr/>
                    <a:lstStyle/>
                    <a:p>
                      <a:pPr marL="0" marR="0">
                        <a:spcBef>
                          <a:spcPts val="0"/>
                        </a:spcBef>
                        <a:spcAft>
                          <a:spcPts val="0"/>
                        </a:spcAft>
                        <a:tabLst>
                          <a:tab pos="571500" algn="l"/>
                        </a:tabLst>
                      </a:pPr>
                      <a:r>
                        <a:rPr lang="en-US" sz="1050">
                          <a:effectLst/>
                        </a:rPr>
                        <a:t>Fall</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Spring</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747316"/>
                  </a:ext>
                </a:extLst>
              </a:tr>
              <a:tr h="810932">
                <a:tc>
                  <a:txBody>
                    <a:bodyPr/>
                    <a:lstStyle/>
                    <a:p>
                      <a:pPr marL="0" marR="0">
                        <a:spcBef>
                          <a:spcPts val="0"/>
                        </a:spcBef>
                        <a:spcAft>
                          <a:spcPts val="0"/>
                        </a:spcAft>
                        <a:tabLst>
                          <a:tab pos="571500" algn="l"/>
                        </a:tabLst>
                      </a:pPr>
                      <a:r>
                        <a:rPr lang="en-US" sz="1050" b="0" dirty="0">
                          <a:effectLst/>
                        </a:rPr>
                        <a:t>NRS 524 Primary Care Across the Lifespan II</a:t>
                      </a:r>
                    </a:p>
                    <a:p>
                      <a:pPr marL="0" marR="0">
                        <a:spcBef>
                          <a:spcPts val="0"/>
                        </a:spcBef>
                        <a:spcAft>
                          <a:spcPts val="0"/>
                        </a:spcAft>
                        <a:tabLst>
                          <a:tab pos="571500" algn="l"/>
                        </a:tabLst>
                      </a:pPr>
                      <a:r>
                        <a:rPr lang="en-US" sz="1050" b="0" dirty="0">
                          <a:effectLst/>
                        </a:rPr>
                        <a:t> </a:t>
                      </a:r>
                    </a:p>
                    <a:p>
                      <a:pPr marL="0" marR="0">
                        <a:spcBef>
                          <a:spcPts val="0"/>
                        </a:spcBef>
                        <a:spcAft>
                          <a:spcPts val="0"/>
                        </a:spcAft>
                        <a:tabLst>
                          <a:tab pos="571500" algn="l"/>
                        </a:tabLst>
                      </a:pPr>
                      <a:r>
                        <a:rPr lang="en-US" sz="1050" b="0" dirty="0">
                          <a:effectLst/>
                        </a:rPr>
                        <a:t>NRS 523 Primary Care Across the Lifespan II Practicum</a:t>
                      </a:r>
                      <a:endParaRPr lang="en-US"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4</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NRS 526 Primary Care Across the Lifespan III</a:t>
                      </a:r>
                    </a:p>
                    <a:p>
                      <a:pPr marL="0" marR="0">
                        <a:spcBef>
                          <a:spcPts val="0"/>
                        </a:spcBef>
                        <a:spcAft>
                          <a:spcPts val="0"/>
                        </a:spcAft>
                        <a:tabLst>
                          <a:tab pos="571500" algn="l"/>
                        </a:tabLst>
                      </a:pPr>
                      <a:r>
                        <a:rPr lang="en-US" sz="1050">
                          <a:effectLst/>
                        </a:rPr>
                        <a:t> </a:t>
                      </a:r>
                    </a:p>
                    <a:p>
                      <a:pPr marL="0" marR="0">
                        <a:spcBef>
                          <a:spcPts val="0"/>
                        </a:spcBef>
                        <a:spcAft>
                          <a:spcPts val="0"/>
                        </a:spcAft>
                        <a:tabLst>
                          <a:tab pos="571500" algn="l"/>
                        </a:tabLst>
                      </a:pPr>
                      <a:r>
                        <a:rPr lang="en-US" sz="1050">
                          <a:effectLst/>
                        </a:rPr>
                        <a:t>NRS 527 Primary Care  Across the Lifespan III Practicum</a:t>
                      </a:r>
                    </a:p>
                    <a:p>
                      <a:pPr marL="0" marR="0">
                        <a:spcBef>
                          <a:spcPts val="0"/>
                        </a:spcBef>
                        <a:spcAft>
                          <a:spcPts val="0"/>
                        </a:spcAft>
                        <a:tabLst>
                          <a:tab pos="571500" algn="l"/>
                        </a:tabLst>
                      </a:pPr>
                      <a:r>
                        <a:rPr lang="en-US" sz="1050">
                          <a:effectLst/>
                        </a:rPr>
                        <a:t> </a:t>
                      </a:r>
                    </a:p>
                    <a:p>
                      <a:pPr marL="0" marR="0">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a:effectLst/>
                        </a:rPr>
                        <a:t>3</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4</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p>
                    <a:p>
                      <a:pPr marL="0" marR="0" algn="ctr">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a:effectLst/>
                        </a:rPr>
                        <a:t>NRS 540 Culminating Experience</a:t>
                      </a:r>
                    </a:p>
                    <a:p>
                      <a:pPr marL="0" marR="0">
                        <a:spcBef>
                          <a:spcPts val="0"/>
                        </a:spcBef>
                        <a:spcAft>
                          <a:spcPts val="0"/>
                        </a:spcAft>
                        <a:tabLst>
                          <a:tab pos="571500" algn="l"/>
                        </a:tabLst>
                      </a:pPr>
                      <a:r>
                        <a:rPr lang="en-US" sz="105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dirty="0">
                          <a:effectLst/>
                        </a:rPr>
                        <a:t>3</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5499982"/>
                  </a:ext>
                </a:extLst>
              </a:tr>
              <a:tr h="0">
                <a:tc>
                  <a:txBody>
                    <a:bodyPr/>
                    <a:lstStyle/>
                    <a:p>
                      <a:pPr marL="0" marR="0">
                        <a:spcBef>
                          <a:spcPts val="0"/>
                        </a:spcBef>
                        <a:spcAft>
                          <a:spcPts val="0"/>
                        </a:spcAft>
                        <a:tabLst>
                          <a:tab pos="571500" algn="l"/>
                        </a:tabLst>
                      </a:pPr>
                      <a:r>
                        <a:rPr lang="en-US" sz="1050" dirty="0">
                          <a:effectLst/>
                        </a:rPr>
                        <a:t>Total: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dirty="0">
                          <a:effectLst/>
                        </a:rPr>
                        <a:t>7</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dirty="0">
                          <a:effectLst/>
                        </a:rPr>
                        <a:t>Total: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050" dirty="0">
                          <a:effectLst/>
                        </a:rPr>
                        <a:t>7</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050" dirty="0">
                          <a:effectLst/>
                        </a:rPr>
                        <a:t>Total: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tabLst>
                          <a:tab pos="571500" algn="l"/>
                        </a:tabLst>
                      </a:pPr>
                      <a:r>
                        <a:rPr lang="en-US" sz="1050" dirty="0">
                          <a:effectLst/>
                        </a:rPr>
                        <a:t>3</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12" marR="38012"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0445343"/>
                  </a:ext>
                </a:extLst>
              </a:tr>
            </a:tbl>
          </a:graphicData>
        </a:graphic>
      </p:graphicFrame>
      <p:cxnSp>
        <p:nvCxnSpPr>
          <p:cNvPr id="9" name="Straight Arrow Connector 8">
            <a:extLst>
              <a:ext uri="{FF2B5EF4-FFF2-40B4-BE49-F238E27FC236}">
                <a16:creationId xmlns:a16="http://schemas.microsoft.com/office/drawing/2014/main" id="{9B3C2EA5-A7E4-7E0F-9502-54EB7BF6CE2A}"/>
              </a:ext>
            </a:extLst>
          </p:cNvPr>
          <p:cNvCxnSpPr>
            <a:cxnSpLocks/>
            <a:stCxn id="5" idx="3"/>
          </p:cNvCxnSpPr>
          <p:nvPr/>
        </p:nvCxnSpPr>
        <p:spPr>
          <a:xfrm flipV="1">
            <a:off x="2414750" y="1122764"/>
            <a:ext cx="328450" cy="21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9632774-EA23-17BA-BC13-4085B01CD7EE}"/>
              </a:ext>
            </a:extLst>
          </p:cNvPr>
          <p:cNvCxnSpPr>
            <a:cxnSpLocks/>
            <a:stCxn id="6" idx="3"/>
          </p:cNvCxnSpPr>
          <p:nvPr/>
        </p:nvCxnSpPr>
        <p:spPr>
          <a:xfrm>
            <a:off x="2490953" y="2756751"/>
            <a:ext cx="252247" cy="13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CB3661F-30A2-4414-2547-4A54B9557107}"/>
              </a:ext>
            </a:extLst>
          </p:cNvPr>
          <p:cNvSpPr txBox="1"/>
          <p:nvPr/>
        </p:nvSpPr>
        <p:spPr>
          <a:xfrm>
            <a:off x="851335" y="4263369"/>
            <a:ext cx="1820917" cy="1477328"/>
          </a:xfrm>
          <a:prstGeom prst="rect">
            <a:avLst/>
          </a:prstGeom>
          <a:solidFill>
            <a:srgbClr val="FFFF00"/>
          </a:solidFill>
        </p:spPr>
        <p:txBody>
          <a:bodyPr wrap="square" rtlCol="0">
            <a:spAutoFit/>
          </a:bodyPr>
          <a:lstStyle/>
          <a:p>
            <a:r>
              <a:rPr lang="en-US" b="1" dirty="0"/>
              <a:t>Do Not Enroll </a:t>
            </a:r>
            <a:r>
              <a:rPr lang="en-US" dirty="0"/>
              <a:t>in NRS 540 until you’ve completed your practicum hours</a:t>
            </a:r>
          </a:p>
        </p:txBody>
      </p:sp>
    </p:spTree>
    <p:extLst>
      <p:ext uri="{BB962C8B-B14F-4D97-AF65-F5344CB8AC3E}">
        <p14:creationId xmlns:p14="http://schemas.microsoft.com/office/powerpoint/2010/main" val="327823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31AA-A32F-A6BA-3DAC-A0428E4E35C9}"/>
              </a:ext>
            </a:extLst>
          </p:cNvPr>
          <p:cNvSpPr>
            <a:spLocks noGrp="1"/>
          </p:cNvSpPr>
          <p:nvPr>
            <p:ph type="title"/>
          </p:nvPr>
        </p:nvSpPr>
        <p:spPr>
          <a:xfrm>
            <a:off x="1676400" y="152400"/>
            <a:ext cx="6768517" cy="492443"/>
          </a:xfrm>
        </p:spPr>
        <p:txBody>
          <a:bodyPr/>
          <a:lstStyle/>
          <a:p>
            <a:pPr algn="ctr"/>
            <a:r>
              <a:rPr lang="en-US" sz="3200" dirty="0"/>
              <a:t>Post-Master’s FNP Certificate Program</a:t>
            </a:r>
          </a:p>
        </p:txBody>
      </p:sp>
      <p:sp>
        <p:nvSpPr>
          <p:cNvPr id="4" name="TextBox 3">
            <a:extLst>
              <a:ext uri="{FF2B5EF4-FFF2-40B4-BE49-F238E27FC236}">
                <a16:creationId xmlns:a16="http://schemas.microsoft.com/office/drawing/2014/main" id="{D0168A4A-FEE4-8B59-2F8E-CFB75E1A8063}"/>
              </a:ext>
            </a:extLst>
          </p:cNvPr>
          <p:cNvSpPr txBox="1"/>
          <p:nvPr/>
        </p:nvSpPr>
        <p:spPr>
          <a:xfrm>
            <a:off x="961182" y="644843"/>
            <a:ext cx="1187669" cy="1200329"/>
          </a:xfrm>
          <a:prstGeom prst="rect">
            <a:avLst/>
          </a:prstGeom>
          <a:solidFill>
            <a:srgbClr val="FFFF00"/>
          </a:solidFill>
        </p:spPr>
        <p:txBody>
          <a:bodyPr wrap="square" rtlCol="0">
            <a:spAutoFit/>
          </a:bodyPr>
          <a:lstStyle/>
          <a:p>
            <a:r>
              <a:rPr lang="en-US" dirty="0"/>
              <a:t>On campus intensive 7/31-8/5</a:t>
            </a:r>
          </a:p>
        </p:txBody>
      </p:sp>
      <p:sp>
        <p:nvSpPr>
          <p:cNvPr id="5" name="TextBox 4">
            <a:extLst>
              <a:ext uri="{FF2B5EF4-FFF2-40B4-BE49-F238E27FC236}">
                <a16:creationId xmlns:a16="http://schemas.microsoft.com/office/drawing/2014/main" id="{E6FAD51A-9EB4-4EAF-2F03-054B18D33D9D}"/>
              </a:ext>
            </a:extLst>
          </p:cNvPr>
          <p:cNvSpPr txBox="1"/>
          <p:nvPr/>
        </p:nvSpPr>
        <p:spPr>
          <a:xfrm>
            <a:off x="961182" y="2228671"/>
            <a:ext cx="1187669" cy="1477328"/>
          </a:xfrm>
          <a:prstGeom prst="rect">
            <a:avLst/>
          </a:prstGeom>
          <a:solidFill>
            <a:srgbClr val="FFFF00"/>
          </a:solidFill>
        </p:spPr>
        <p:txBody>
          <a:bodyPr wrap="square" rtlCol="0">
            <a:spAutoFit/>
          </a:bodyPr>
          <a:lstStyle/>
          <a:p>
            <a:r>
              <a:rPr lang="en-US" dirty="0"/>
              <a:t>On campus intensive 1/22 – 1/26/24</a:t>
            </a:r>
          </a:p>
        </p:txBody>
      </p:sp>
      <p:graphicFrame>
        <p:nvGraphicFramePr>
          <p:cNvPr id="6" name="Table 5">
            <a:extLst>
              <a:ext uri="{FF2B5EF4-FFF2-40B4-BE49-F238E27FC236}">
                <a16:creationId xmlns:a16="http://schemas.microsoft.com/office/drawing/2014/main" id="{2D3F564F-45F9-A0E5-F981-91CD0D203365}"/>
              </a:ext>
            </a:extLst>
          </p:cNvPr>
          <p:cNvGraphicFramePr>
            <a:graphicFrameLocks noGrp="1"/>
          </p:cNvGraphicFramePr>
          <p:nvPr>
            <p:extLst>
              <p:ext uri="{D42A27DB-BD31-4B8C-83A1-F6EECF244321}">
                <p14:modId xmlns:p14="http://schemas.microsoft.com/office/powerpoint/2010/main" val="1695067501"/>
              </p:ext>
            </p:extLst>
          </p:nvPr>
        </p:nvGraphicFramePr>
        <p:xfrm>
          <a:off x="2438400" y="644843"/>
          <a:ext cx="6296066" cy="3446462"/>
        </p:xfrm>
        <a:graphic>
          <a:graphicData uri="http://schemas.openxmlformats.org/drawingml/2006/table">
            <a:tbl>
              <a:tblPr firstRow="1" firstCol="1" bandRow="1">
                <a:tableStyleId>{7E9639D4-E3E2-4D34-9284-5A2195B3D0D7}</a:tableStyleId>
              </a:tblPr>
              <a:tblGrid>
                <a:gridCol w="2394906">
                  <a:extLst>
                    <a:ext uri="{9D8B030D-6E8A-4147-A177-3AD203B41FA5}">
                      <a16:colId xmlns:a16="http://schemas.microsoft.com/office/drawing/2014/main" val="3162114997"/>
                    </a:ext>
                  </a:extLst>
                </a:gridCol>
                <a:gridCol w="544297">
                  <a:extLst>
                    <a:ext uri="{9D8B030D-6E8A-4147-A177-3AD203B41FA5}">
                      <a16:colId xmlns:a16="http://schemas.microsoft.com/office/drawing/2014/main" val="3869283270"/>
                    </a:ext>
                  </a:extLst>
                </a:gridCol>
                <a:gridCol w="91082">
                  <a:extLst>
                    <a:ext uri="{9D8B030D-6E8A-4147-A177-3AD203B41FA5}">
                      <a16:colId xmlns:a16="http://schemas.microsoft.com/office/drawing/2014/main" val="3764464089"/>
                    </a:ext>
                  </a:extLst>
                </a:gridCol>
                <a:gridCol w="2775914">
                  <a:extLst>
                    <a:ext uri="{9D8B030D-6E8A-4147-A177-3AD203B41FA5}">
                      <a16:colId xmlns:a16="http://schemas.microsoft.com/office/drawing/2014/main" val="825458906"/>
                    </a:ext>
                  </a:extLst>
                </a:gridCol>
                <a:gridCol w="489867">
                  <a:extLst>
                    <a:ext uri="{9D8B030D-6E8A-4147-A177-3AD203B41FA5}">
                      <a16:colId xmlns:a16="http://schemas.microsoft.com/office/drawing/2014/main" val="1344647345"/>
                    </a:ext>
                  </a:extLst>
                </a:gridCol>
              </a:tblGrid>
              <a:tr h="175151">
                <a:tc gridSpan="5">
                  <a:txBody>
                    <a:bodyPr/>
                    <a:lstStyle/>
                    <a:p>
                      <a:pPr marL="0" marR="0">
                        <a:spcBef>
                          <a:spcPts val="0"/>
                        </a:spcBef>
                        <a:spcAft>
                          <a:spcPts val="0"/>
                        </a:spcAft>
                        <a:tabLst>
                          <a:tab pos="571500" algn="l"/>
                        </a:tabLst>
                      </a:pPr>
                      <a:r>
                        <a:rPr lang="en-US" sz="1100">
                          <a:effectLst/>
                        </a:rPr>
                        <a:t>First Year (8-17 units)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7251585"/>
                  </a:ext>
                </a:extLst>
              </a:tr>
              <a:tr h="175151">
                <a:tc gridSpan="4">
                  <a:txBody>
                    <a:bodyPr/>
                    <a:lstStyle/>
                    <a:p>
                      <a:pPr marL="0" marR="0">
                        <a:spcBef>
                          <a:spcPts val="0"/>
                        </a:spcBef>
                        <a:spcAft>
                          <a:spcPts val="0"/>
                        </a:spcAft>
                        <a:tabLst>
                          <a:tab pos="571500" algn="l"/>
                        </a:tabLst>
                      </a:pPr>
                      <a:r>
                        <a:rPr lang="en-US" sz="1100" dirty="0">
                          <a:effectLst/>
                        </a:rPr>
                        <a:t>One-week on campus intensive course (prior to the start of fall semester)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tabLst>
                          <a:tab pos="571500" algn="l"/>
                        </a:tabLst>
                      </a:pPr>
                      <a:r>
                        <a:rPr lang="en-US" sz="1100" dirty="0">
                          <a:effectLst/>
                        </a:rPr>
                        <a:t>Units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5167096"/>
                  </a:ext>
                </a:extLst>
              </a:tr>
              <a:tr h="175151">
                <a:tc gridSpan="4">
                  <a:txBody>
                    <a:bodyPr/>
                    <a:lstStyle/>
                    <a:p>
                      <a:pPr marL="0" marR="0">
                        <a:spcBef>
                          <a:spcPts val="0"/>
                        </a:spcBef>
                        <a:spcAft>
                          <a:spcPts val="0"/>
                        </a:spcAft>
                        <a:tabLst>
                          <a:tab pos="571500" algn="l"/>
                        </a:tabLst>
                      </a:pPr>
                      <a:r>
                        <a:rPr lang="en-US" sz="1100" b="0" dirty="0">
                          <a:effectLst/>
                        </a:rPr>
                        <a:t>NRS 500 Advanced Health Assessment and Promotion</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100">
                          <a:effectLst/>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188403"/>
                  </a:ext>
                </a:extLst>
              </a:tr>
              <a:tr h="175151">
                <a:tc gridSpan="4">
                  <a:txBody>
                    <a:bodyPr/>
                    <a:lstStyle/>
                    <a:p>
                      <a:pPr marL="0" marR="0">
                        <a:spcBef>
                          <a:spcPts val="0"/>
                        </a:spcBef>
                        <a:spcAft>
                          <a:spcPts val="0"/>
                        </a:spcAft>
                        <a:tabLst>
                          <a:tab pos="571500" algn="l"/>
                        </a:tabLst>
                      </a:pPr>
                      <a:r>
                        <a:rPr lang="en-US" sz="1100" dirty="0">
                          <a:effectLst/>
                        </a:rPr>
                        <a:t>One-week on campus intensive course (prior to the start of spring semester)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100" dirty="0">
                          <a:effectLst/>
                        </a:rPr>
                        <a:t>Units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84822990"/>
                  </a:ext>
                </a:extLst>
              </a:tr>
              <a:tr h="175151">
                <a:tc gridSpan="4">
                  <a:txBody>
                    <a:bodyPr/>
                    <a:lstStyle/>
                    <a:p>
                      <a:pPr marL="0" marR="0">
                        <a:spcBef>
                          <a:spcPts val="0"/>
                        </a:spcBef>
                        <a:spcAft>
                          <a:spcPts val="0"/>
                        </a:spcAft>
                        <a:tabLst>
                          <a:tab pos="571500" algn="l"/>
                        </a:tabLst>
                      </a:pPr>
                      <a:r>
                        <a:rPr lang="en-US" sz="1100" b="0" dirty="0">
                          <a:effectLst/>
                        </a:rPr>
                        <a:t>NRS 525 Laboratory and Clinical Procedures for Advanced Practice</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100">
                          <a:effectLst/>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22257"/>
                  </a:ext>
                </a:extLst>
              </a:tr>
              <a:tr h="223804">
                <a:tc>
                  <a:txBody>
                    <a:bodyPr/>
                    <a:lstStyle/>
                    <a:p>
                      <a:pPr marL="0" marR="0">
                        <a:spcBef>
                          <a:spcPts val="0"/>
                        </a:spcBef>
                        <a:spcAft>
                          <a:spcPts val="0"/>
                        </a:spcAft>
                        <a:tabLst>
                          <a:tab pos="571500" algn="l"/>
                        </a:tabLst>
                      </a:pPr>
                      <a:r>
                        <a:rPr lang="en-US" sz="1100" b="0" dirty="0">
                          <a:effectLst/>
                        </a:rPr>
                        <a:t>Fall</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100" b="0" dirty="0">
                          <a:effectLst/>
                        </a:rPr>
                        <a:t>Units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marL="0" marR="0">
                        <a:spcBef>
                          <a:spcPts val="0"/>
                        </a:spcBef>
                        <a:spcAft>
                          <a:spcPts val="0"/>
                        </a:spcAft>
                        <a:tabLst>
                          <a:tab pos="571500" algn="l"/>
                        </a:tabLst>
                      </a:pPr>
                      <a:r>
                        <a:rPr lang="en-US" sz="1100" b="0" dirty="0">
                          <a:effectLst/>
                        </a:rPr>
                        <a:t>Spring </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marL="0" marR="0">
                        <a:spcBef>
                          <a:spcPts val="0"/>
                        </a:spcBef>
                        <a:spcAft>
                          <a:spcPts val="0"/>
                        </a:spcAft>
                        <a:tabLst>
                          <a:tab pos="571500" algn="l"/>
                        </a:tabLst>
                      </a:pPr>
                      <a:r>
                        <a:rPr lang="en-US" sz="1100" b="0" dirty="0">
                          <a:effectLst/>
                        </a:rPr>
                        <a:t>Units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30776501"/>
                  </a:ext>
                </a:extLst>
              </a:tr>
              <a:tr h="754731">
                <a:tc>
                  <a:txBody>
                    <a:bodyPr/>
                    <a:lstStyle/>
                    <a:p>
                      <a:pPr marL="0" marR="0">
                        <a:spcBef>
                          <a:spcPts val="0"/>
                        </a:spcBef>
                        <a:spcAft>
                          <a:spcPts val="0"/>
                        </a:spcAft>
                        <a:tabLst>
                          <a:tab pos="571500" algn="l"/>
                        </a:tabLst>
                      </a:pPr>
                      <a:r>
                        <a:rPr lang="en-US" sz="1100" b="0" dirty="0">
                          <a:effectLst/>
                        </a:rPr>
                        <a:t>NRS 502 Advanced Pathophysiology</a:t>
                      </a:r>
                    </a:p>
                    <a:p>
                      <a:pPr marL="0" marR="0">
                        <a:spcBef>
                          <a:spcPts val="0"/>
                        </a:spcBef>
                        <a:spcAft>
                          <a:spcPts val="0"/>
                        </a:spcAft>
                        <a:tabLst>
                          <a:tab pos="571500" algn="l"/>
                        </a:tabLst>
                      </a:pPr>
                      <a:r>
                        <a:rPr lang="en-US" sz="1100" b="0" dirty="0">
                          <a:effectLst/>
                        </a:rPr>
                        <a:t> </a:t>
                      </a:r>
                    </a:p>
                    <a:p>
                      <a:pPr marL="0" marR="0">
                        <a:spcBef>
                          <a:spcPts val="0"/>
                        </a:spcBef>
                        <a:spcAft>
                          <a:spcPts val="0"/>
                        </a:spcAft>
                        <a:tabLst>
                          <a:tab pos="571500" algn="l"/>
                        </a:tabLst>
                      </a:pPr>
                      <a:r>
                        <a:rPr lang="en-US" sz="1100" b="0" dirty="0">
                          <a:effectLst/>
                        </a:rPr>
                        <a:t>NRS 504 Advanced Pharmacology</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100" b="0" dirty="0">
                          <a:effectLst/>
                        </a:rPr>
                        <a:t>3*</a:t>
                      </a:r>
                    </a:p>
                    <a:p>
                      <a:pPr marL="0" marR="0" algn="ctr">
                        <a:spcBef>
                          <a:spcPts val="0"/>
                        </a:spcBef>
                        <a:spcAft>
                          <a:spcPts val="0"/>
                        </a:spcAft>
                        <a:tabLst>
                          <a:tab pos="571500" algn="l"/>
                        </a:tabLst>
                      </a:pPr>
                      <a:r>
                        <a:rPr lang="en-US" sz="1100" b="0" dirty="0">
                          <a:effectLst/>
                        </a:rPr>
                        <a:t> </a:t>
                      </a:r>
                    </a:p>
                    <a:p>
                      <a:pPr marL="0" marR="0" algn="ctr">
                        <a:spcBef>
                          <a:spcPts val="0"/>
                        </a:spcBef>
                        <a:spcAft>
                          <a:spcPts val="0"/>
                        </a:spcAft>
                        <a:tabLst>
                          <a:tab pos="571500" algn="l"/>
                        </a:tabLst>
                      </a:pPr>
                      <a:r>
                        <a:rPr lang="en-US" sz="1100" b="0" dirty="0">
                          <a:effectLst/>
                        </a:rPr>
                        <a:t>3*</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spcBef>
                          <a:spcPts val="0"/>
                        </a:spcBef>
                        <a:spcAft>
                          <a:spcPts val="0"/>
                        </a:spcAft>
                        <a:tabLst>
                          <a:tab pos="571500" algn="l"/>
                        </a:tabLst>
                      </a:pPr>
                      <a:r>
                        <a:rPr lang="en-US" sz="1100" b="0" dirty="0">
                          <a:effectLst/>
                        </a:rPr>
                        <a:t>NRS 520 Primary Care Across the Lifespan I</a:t>
                      </a:r>
                    </a:p>
                    <a:p>
                      <a:pPr marL="0" marR="0">
                        <a:spcBef>
                          <a:spcPts val="0"/>
                        </a:spcBef>
                        <a:spcAft>
                          <a:spcPts val="0"/>
                        </a:spcAft>
                        <a:tabLst>
                          <a:tab pos="571500" algn="l"/>
                        </a:tabLst>
                      </a:pPr>
                      <a:r>
                        <a:rPr lang="en-US" sz="1100" b="0" dirty="0">
                          <a:effectLst/>
                        </a:rPr>
                        <a:t> </a:t>
                      </a:r>
                    </a:p>
                    <a:p>
                      <a:pPr marL="0" marR="0">
                        <a:spcBef>
                          <a:spcPts val="0"/>
                        </a:spcBef>
                        <a:spcAft>
                          <a:spcPts val="0"/>
                        </a:spcAft>
                        <a:tabLst>
                          <a:tab pos="571500" algn="l"/>
                        </a:tabLst>
                      </a:pPr>
                      <a:r>
                        <a:rPr lang="en-US" sz="1100" b="0" dirty="0">
                          <a:effectLst/>
                        </a:rPr>
                        <a:t>NRS 521 Primary Care Across the Lifespan I Practicum</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tabLst>
                          <a:tab pos="571500" algn="l"/>
                        </a:tabLst>
                      </a:pPr>
                      <a:r>
                        <a:rPr lang="en-US" sz="1100" b="0" dirty="0">
                          <a:effectLst/>
                        </a:rPr>
                        <a:t>3</a:t>
                      </a:r>
                    </a:p>
                    <a:p>
                      <a:pPr marL="0" marR="0" algn="ctr">
                        <a:spcBef>
                          <a:spcPts val="0"/>
                        </a:spcBef>
                        <a:spcAft>
                          <a:spcPts val="0"/>
                        </a:spcAft>
                        <a:tabLst>
                          <a:tab pos="571500" algn="l"/>
                        </a:tabLst>
                      </a:pPr>
                      <a:r>
                        <a:rPr lang="en-US" sz="1100" b="0" dirty="0">
                          <a:effectLst/>
                        </a:rPr>
                        <a:t> </a:t>
                      </a:r>
                    </a:p>
                    <a:p>
                      <a:pPr marL="0" marR="0" algn="ctr">
                        <a:spcBef>
                          <a:spcPts val="0"/>
                        </a:spcBef>
                        <a:spcAft>
                          <a:spcPts val="0"/>
                        </a:spcAft>
                        <a:tabLst>
                          <a:tab pos="571500" algn="l"/>
                        </a:tabLst>
                      </a:pPr>
                      <a:r>
                        <a:rPr lang="en-US" sz="1100" b="0" dirty="0">
                          <a:effectLst/>
                        </a:rPr>
                        <a:t>4</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3464753"/>
                  </a:ext>
                </a:extLst>
              </a:tr>
              <a:tr h="175151">
                <a:tc>
                  <a:txBody>
                    <a:bodyPr/>
                    <a:lstStyle/>
                    <a:p>
                      <a:pPr marL="0" marR="0">
                        <a:spcBef>
                          <a:spcPts val="0"/>
                        </a:spcBef>
                        <a:spcAft>
                          <a:spcPts val="0"/>
                        </a:spcAft>
                        <a:tabLst>
                          <a:tab pos="571500" algn="l"/>
                        </a:tabLst>
                      </a:pPr>
                      <a:r>
                        <a:rPr lang="en-US" sz="1100" b="0" dirty="0">
                          <a:effectLst/>
                        </a:rPr>
                        <a:t>Total: </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tabLst>
                          <a:tab pos="571500" algn="l"/>
                        </a:tabLst>
                      </a:pPr>
                      <a:r>
                        <a:rPr lang="en-US" sz="1100" dirty="0">
                          <a:effectLst/>
                        </a:rPr>
                        <a:t>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marL="0" marR="0">
                        <a:spcBef>
                          <a:spcPts val="0"/>
                        </a:spcBef>
                        <a:spcAft>
                          <a:spcPts val="0"/>
                        </a:spcAft>
                        <a:tabLst>
                          <a:tab pos="571500" algn="l"/>
                        </a:tabLst>
                      </a:pPr>
                      <a:r>
                        <a:rPr lang="en-US" sz="1100" dirty="0">
                          <a:effectLst/>
                        </a:rPr>
                        <a:t>Total: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marL="0" marR="0" algn="ctr">
                        <a:spcBef>
                          <a:spcPts val="0"/>
                        </a:spcBef>
                        <a:spcAft>
                          <a:spcPts val="0"/>
                        </a:spcAft>
                        <a:tabLst>
                          <a:tab pos="571500" algn="l"/>
                        </a:tabLst>
                      </a:pPr>
                      <a:r>
                        <a:rPr lang="en-US" sz="1100" dirty="0">
                          <a:effectLst/>
                        </a:rPr>
                        <a:t>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2042521"/>
                  </a:ext>
                </a:extLst>
              </a:tr>
              <a:tr h="175151">
                <a:tc gridSpan="5">
                  <a:txBody>
                    <a:bodyPr/>
                    <a:lstStyle/>
                    <a:p>
                      <a:pPr marL="0" marR="0">
                        <a:spcBef>
                          <a:spcPts val="0"/>
                        </a:spcBef>
                        <a:spcAft>
                          <a:spcPts val="0"/>
                        </a:spcAft>
                        <a:tabLst>
                          <a:tab pos="571500" algn="l"/>
                        </a:tabLst>
                      </a:pPr>
                      <a:r>
                        <a:rPr lang="en-US" sz="1100" dirty="0">
                          <a:solidFill>
                            <a:schemeClr val="bg1"/>
                          </a:solidFill>
                          <a:effectLst/>
                        </a:rPr>
                        <a:t>Second Year (13 units)</a:t>
                      </a:r>
                      <a:endParaRPr lang="en-US"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8916685"/>
                  </a:ext>
                </a:extLst>
              </a:tr>
              <a:tr h="175151">
                <a:tc>
                  <a:txBody>
                    <a:bodyPr/>
                    <a:lstStyle/>
                    <a:p>
                      <a:pPr marL="0" marR="0">
                        <a:spcBef>
                          <a:spcPts val="0"/>
                        </a:spcBef>
                        <a:spcAft>
                          <a:spcPts val="0"/>
                        </a:spcAft>
                        <a:tabLst>
                          <a:tab pos="571500" algn="l"/>
                        </a:tabLst>
                      </a:pPr>
                      <a:r>
                        <a:rPr lang="en-US" sz="1100" b="0" dirty="0">
                          <a:effectLst/>
                        </a:rPr>
                        <a:t>Fall </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marL="0" marR="0" algn="ctr">
                        <a:spcBef>
                          <a:spcPts val="0"/>
                        </a:spcBef>
                        <a:spcAft>
                          <a:spcPts val="0"/>
                        </a:spcAft>
                        <a:tabLst>
                          <a:tab pos="571500" algn="l"/>
                        </a:tabLst>
                      </a:pPr>
                      <a:r>
                        <a:rPr lang="en-US" sz="1100" b="0" dirty="0">
                          <a:effectLst/>
                        </a:rPr>
                        <a:t>Units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marL="0" marR="0">
                        <a:spcBef>
                          <a:spcPts val="0"/>
                        </a:spcBef>
                        <a:spcAft>
                          <a:spcPts val="0"/>
                        </a:spcAft>
                        <a:tabLst>
                          <a:tab pos="571500" algn="l"/>
                        </a:tabLst>
                      </a:pPr>
                      <a:r>
                        <a:rPr lang="en-US" sz="1100" b="0" dirty="0">
                          <a:effectLst/>
                        </a:rPr>
                        <a:t>Spring </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tabLst>
                          <a:tab pos="571500" algn="l"/>
                        </a:tabLst>
                      </a:pPr>
                      <a:r>
                        <a:rPr lang="en-US" sz="1100" b="0" dirty="0">
                          <a:effectLst/>
                        </a:rPr>
                        <a:t>Units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0713912"/>
                  </a:ext>
                </a:extLst>
              </a:tr>
              <a:tr h="891568">
                <a:tc>
                  <a:txBody>
                    <a:bodyPr/>
                    <a:lstStyle/>
                    <a:p>
                      <a:pPr marL="0" marR="0">
                        <a:spcBef>
                          <a:spcPts val="0"/>
                        </a:spcBef>
                        <a:spcAft>
                          <a:spcPts val="0"/>
                        </a:spcAft>
                        <a:tabLst>
                          <a:tab pos="571500" algn="l"/>
                        </a:tabLst>
                      </a:pPr>
                      <a:r>
                        <a:rPr lang="en-US" sz="1100" b="0" dirty="0">
                          <a:effectLst/>
                        </a:rPr>
                        <a:t>NRS 524 Primary Care Across the Lifespan II</a:t>
                      </a:r>
                    </a:p>
                    <a:p>
                      <a:pPr marL="0" marR="0">
                        <a:spcBef>
                          <a:spcPts val="0"/>
                        </a:spcBef>
                        <a:spcAft>
                          <a:spcPts val="0"/>
                        </a:spcAft>
                        <a:tabLst>
                          <a:tab pos="571500" algn="l"/>
                        </a:tabLst>
                      </a:pPr>
                      <a:r>
                        <a:rPr lang="en-US" sz="1100" b="0" dirty="0">
                          <a:effectLst/>
                        </a:rPr>
                        <a:t> </a:t>
                      </a:r>
                    </a:p>
                    <a:p>
                      <a:pPr marL="0" marR="0">
                        <a:spcBef>
                          <a:spcPts val="0"/>
                        </a:spcBef>
                        <a:spcAft>
                          <a:spcPts val="0"/>
                        </a:spcAft>
                        <a:tabLst>
                          <a:tab pos="571500" algn="l"/>
                        </a:tabLst>
                      </a:pPr>
                      <a:r>
                        <a:rPr lang="en-US" sz="1100" b="0" dirty="0">
                          <a:effectLst/>
                        </a:rPr>
                        <a:t>NRS 523 Primary Care Across the Lifespan II Practicum</a:t>
                      </a: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tabLst>
                          <a:tab pos="571500" algn="l"/>
                        </a:tabLst>
                      </a:pPr>
                      <a:r>
                        <a:rPr lang="en-US" sz="1100" b="0">
                          <a:effectLst/>
                        </a:rPr>
                        <a:t>3</a:t>
                      </a:r>
                    </a:p>
                    <a:p>
                      <a:pPr marL="0" marR="0" algn="ctr">
                        <a:spcBef>
                          <a:spcPts val="0"/>
                        </a:spcBef>
                        <a:spcAft>
                          <a:spcPts val="0"/>
                        </a:spcAft>
                        <a:tabLst>
                          <a:tab pos="571500" algn="l"/>
                        </a:tabLst>
                      </a:pPr>
                      <a:r>
                        <a:rPr lang="en-US" sz="1100" b="0">
                          <a:effectLst/>
                        </a:rPr>
                        <a:t> </a:t>
                      </a:r>
                    </a:p>
                    <a:p>
                      <a:pPr marL="0" marR="0">
                        <a:spcBef>
                          <a:spcPts val="0"/>
                        </a:spcBef>
                        <a:spcAft>
                          <a:spcPts val="0"/>
                        </a:spcAft>
                        <a:tabLst>
                          <a:tab pos="571500" algn="l"/>
                        </a:tabLst>
                      </a:pPr>
                      <a:r>
                        <a:rPr lang="en-US" sz="1100" b="0">
                          <a:effectLst/>
                        </a:rPr>
                        <a:t> </a:t>
                      </a:r>
                    </a:p>
                    <a:p>
                      <a:pPr marL="0" marR="0" algn="ctr">
                        <a:spcBef>
                          <a:spcPts val="0"/>
                        </a:spcBef>
                        <a:spcAft>
                          <a:spcPts val="0"/>
                        </a:spcAft>
                        <a:tabLst>
                          <a:tab pos="571500" algn="l"/>
                        </a:tabLst>
                      </a:pPr>
                      <a:r>
                        <a:rPr lang="en-US" sz="1100" b="0">
                          <a:effectLst/>
                        </a:rPr>
                        <a:t>4</a:t>
                      </a:r>
                      <a:endParaRPr lang="en-US"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tabLst>
                          <a:tab pos="571500" algn="l"/>
                        </a:tabLst>
                      </a:pPr>
                      <a:r>
                        <a:rPr lang="en-US" sz="1100" b="0" dirty="0">
                          <a:effectLst/>
                        </a:rPr>
                        <a:t>NRS 526 Primary Care Health Across the Lifespan III</a:t>
                      </a:r>
                    </a:p>
                    <a:p>
                      <a:pPr marL="0" marR="0">
                        <a:spcBef>
                          <a:spcPts val="0"/>
                        </a:spcBef>
                        <a:spcAft>
                          <a:spcPts val="0"/>
                        </a:spcAft>
                        <a:tabLst>
                          <a:tab pos="571500" algn="l"/>
                        </a:tabLst>
                      </a:pPr>
                      <a:r>
                        <a:rPr lang="en-US" sz="1100" b="0" dirty="0">
                          <a:effectLst/>
                        </a:rPr>
                        <a:t> </a:t>
                      </a:r>
                    </a:p>
                    <a:p>
                      <a:pPr marL="0" marR="0">
                        <a:spcBef>
                          <a:spcPts val="0"/>
                        </a:spcBef>
                        <a:spcAft>
                          <a:spcPts val="0"/>
                        </a:spcAft>
                        <a:tabLst>
                          <a:tab pos="571500" algn="l"/>
                        </a:tabLst>
                      </a:pPr>
                      <a:r>
                        <a:rPr lang="en-US" sz="1100" b="0" dirty="0">
                          <a:effectLst/>
                        </a:rPr>
                        <a:t>NRS 527 Primary Care Across the Lifespan III Practicum</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100" b="0" dirty="0">
                          <a:effectLst/>
                        </a:rPr>
                        <a:t>3</a:t>
                      </a:r>
                    </a:p>
                    <a:p>
                      <a:pPr marL="0" marR="0" algn="ctr">
                        <a:spcBef>
                          <a:spcPts val="0"/>
                        </a:spcBef>
                        <a:spcAft>
                          <a:spcPts val="0"/>
                        </a:spcAft>
                        <a:tabLst>
                          <a:tab pos="571500" algn="l"/>
                        </a:tabLst>
                      </a:pPr>
                      <a:r>
                        <a:rPr lang="en-US" sz="1100" b="0" dirty="0">
                          <a:effectLst/>
                        </a:rPr>
                        <a:t> </a:t>
                      </a:r>
                    </a:p>
                    <a:p>
                      <a:pPr marL="0" marR="0" algn="ctr">
                        <a:spcBef>
                          <a:spcPts val="0"/>
                        </a:spcBef>
                        <a:spcAft>
                          <a:spcPts val="0"/>
                        </a:spcAft>
                        <a:tabLst>
                          <a:tab pos="571500" algn="l"/>
                        </a:tabLst>
                      </a:pPr>
                      <a:r>
                        <a:rPr lang="en-US" sz="1100" b="0" dirty="0">
                          <a:effectLst/>
                        </a:rPr>
                        <a:t> </a:t>
                      </a:r>
                    </a:p>
                    <a:p>
                      <a:pPr marL="0" marR="0" algn="ctr">
                        <a:spcBef>
                          <a:spcPts val="0"/>
                        </a:spcBef>
                        <a:spcAft>
                          <a:spcPts val="0"/>
                        </a:spcAft>
                        <a:tabLst>
                          <a:tab pos="571500" algn="l"/>
                        </a:tabLst>
                      </a:pPr>
                      <a:r>
                        <a:rPr lang="en-US" sz="1100" b="0" dirty="0">
                          <a:effectLst/>
                        </a:rPr>
                        <a:t>4</a:t>
                      </a:r>
                    </a:p>
                    <a:p>
                      <a:pPr marL="0" marR="0" algn="ctr">
                        <a:spcBef>
                          <a:spcPts val="0"/>
                        </a:spcBef>
                        <a:spcAft>
                          <a:spcPts val="0"/>
                        </a:spcAft>
                        <a:tabLst>
                          <a:tab pos="571500" algn="l"/>
                        </a:tabLst>
                      </a:pPr>
                      <a:r>
                        <a:rPr lang="en-US" sz="1100" b="0" dirty="0">
                          <a:effectLst/>
                        </a:rPr>
                        <a:t> </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9455073"/>
                  </a:ext>
                </a:extLst>
              </a:tr>
              <a:tr h="175151">
                <a:tc>
                  <a:txBody>
                    <a:bodyPr/>
                    <a:lstStyle/>
                    <a:p>
                      <a:pPr marL="0" marR="0">
                        <a:spcBef>
                          <a:spcPts val="0"/>
                        </a:spcBef>
                        <a:spcAft>
                          <a:spcPts val="0"/>
                        </a:spcAft>
                        <a:tabLst>
                          <a:tab pos="571500" algn="l"/>
                        </a:tabLst>
                      </a:pPr>
                      <a:r>
                        <a:rPr lang="en-US" sz="1100" b="0" dirty="0">
                          <a:effectLst/>
                        </a:rPr>
                        <a:t>Total:</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marL="0" marR="0" algn="ctr">
                        <a:spcBef>
                          <a:spcPts val="0"/>
                        </a:spcBef>
                        <a:spcAft>
                          <a:spcPts val="0"/>
                        </a:spcAft>
                        <a:tabLst>
                          <a:tab pos="571500" algn="l"/>
                        </a:tabLst>
                      </a:pPr>
                      <a:r>
                        <a:rPr lang="en-US" sz="1100" dirty="0">
                          <a:effectLst/>
                        </a:rPr>
                        <a:t>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marL="0" marR="0">
                        <a:spcBef>
                          <a:spcPts val="0"/>
                        </a:spcBef>
                        <a:spcAft>
                          <a:spcPts val="0"/>
                        </a:spcAft>
                        <a:tabLst>
                          <a:tab pos="571500" algn="l"/>
                        </a:tabLst>
                      </a:pPr>
                      <a:r>
                        <a:rPr lang="en-US" sz="1100" dirty="0">
                          <a:effectLst/>
                        </a:rPr>
                        <a:t>Total: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tabLst>
                          <a:tab pos="571500" algn="l"/>
                        </a:tabLst>
                      </a:pPr>
                      <a:r>
                        <a:rPr lang="en-US" sz="1100" dirty="0">
                          <a:effectLst/>
                        </a:rPr>
                        <a:t>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682" marR="6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59693565"/>
                  </a:ext>
                </a:extLst>
              </a:tr>
            </a:tbl>
          </a:graphicData>
        </a:graphic>
      </p:graphicFrame>
      <p:sp>
        <p:nvSpPr>
          <p:cNvPr id="8" name="TextBox 7">
            <a:extLst>
              <a:ext uri="{FF2B5EF4-FFF2-40B4-BE49-F238E27FC236}">
                <a16:creationId xmlns:a16="http://schemas.microsoft.com/office/drawing/2014/main" id="{EB599C34-AD1B-C55E-8307-23DD8F3AA10A}"/>
              </a:ext>
            </a:extLst>
          </p:cNvPr>
          <p:cNvSpPr txBox="1"/>
          <p:nvPr/>
        </p:nvSpPr>
        <p:spPr>
          <a:xfrm>
            <a:off x="2438401" y="4091305"/>
            <a:ext cx="6296065" cy="954107"/>
          </a:xfrm>
          <a:prstGeom prst="rect">
            <a:avLst/>
          </a:prstGeom>
          <a:noFill/>
        </p:spPr>
        <p:txBody>
          <a:bodyPr wrap="square">
            <a:spAutoFit/>
          </a:bodyPr>
          <a:lstStyle/>
          <a:p>
            <a:r>
              <a:rPr lang="en-US" sz="1400" b="0" i="0" dirty="0">
                <a:solidFill>
                  <a:srgbClr val="000000"/>
                </a:solidFill>
                <a:effectLst/>
                <a:latin typeface="Times New Roman" panose="02020603050405020304" pitchFamily="18" charset="0"/>
              </a:rPr>
              <a:t>* If NRS 500, NRS 502, and NRS 504 were not previously completed, these courses must be taken at CSU Channel Islands to receive the FNP Certificate. If NRS 500, NRS 502, and/or NRS 504 are taken at CSU Channel Islands then an additional 3-9 units will need to be completed.   </a:t>
            </a:r>
            <a:endParaRPr lang="en-US" sz="1400" dirty="0"/>
          </a:p>
        </p:txBody>
      </p:sp>
      <p:cxnSp>
        <p:nvCxnSpPr>
          <p:cNvPr id="10" name="Straight Arrow Connector 9">
            <a:extLst>
              <a:ext uri="{FF2B5EF4-FFF2-40B4-BE49-F238E27FC236}">
                <a16:creationId xmlns:a16="http://schemas.microsoft.com/office/drawing/2014/main" id="{EB065D7A-2A35-BA9F-8B33-FED99860A9DC}"/>
              </a:ext>
            </a:extLst>
          </p:cNvPr>
          <p:cNvCxnSpPr>
            <a:stCxn id="4" idx="3"/>
          </p:cNvCxnSpPr>
          <p:nvPr/>
        </p:nvCxnSpPr>
        <p:spPr>
          <a:xfrm flipV="1">
            <a:off x="2148851" y="1066800"/>
            <a:ext cx="289549" cy="17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D7C520D-2C98-0BE2-E5D5-2FC03527CC92}"/>
              </a:ext>
            </a:extLst>
          </p:cNvPr>
          <p:cNvCxnSpPr>
            <a:stCxn id="5" idx="3"/>
          </p:cNvCxnSpPr>
          <p:nvPr/>
        </p:nvCxnSpPr>
        <p:spPr>
          <a:xfrm flipV="1">
            <a:off x="2148851" y="1447800"/>
            <a:ext cx="289549" cy="1519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5D2E9C7-BE2B-32E8-B82E-3F1A29323D0E}"/>
              </a:ext>
            </a:extLst>
          </p:cNvPr>
          <p:cNvSpPr txBox="1"/>
          <p:nvPr/>
        </p:nvSpPr>
        <p:spPr>
          <a:xfrm>
            <a:off x="985245" y="4061424"/>
            <a:ext cx="1187669" cy="923330"/>
          </a:xfrm>
          <a:prstGeom prst="rect">
            <a:avLst/>
          </a:prstGeom>
          <a:solidFill>
            <a:srgbClr val="FFFF00"/>
          </a:solidFill>
        </p:spPr>
        <p:txBody>
          <a:bodyPr wrap="square" rtlCol="0">
            <a:spAutoFit/>
          </a:bodyPr>
          <a:lstStyle/>
          <a:p>
            <a:r>
              <a:rPr lang="en-US" dirty="0"/>
              <a:t>Total 540 practicum hours</a:t>
            </a:r>
          </a:p>
        </p:txBody>
      </p:sp>
    </p:spTree>
    <p:extLst>
      <p:ext uri="{BB962C8B-B14F-4D97-AF65-F5344CB8AC3E}">
        <p14:creationId xmlns:p14="http://schemas.microsoft.com/office/powerpoint/2010/main" val="333133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7AF3-664B-FF3F-AA35-45C75F9CAEFA}"/>
              </a:ext>
            </a:extLst>
          </p:cNvPr>
          <p:cNvSpPr>
            <a:spLocks noGrp="1"/>
          </p:cNvSpPr>
          <p:nvPr>
            <p:ph type="title"/>
          </p:nvPr>
        </p:nvSpPr>
        <p:spPr>
          <a:xfrm>
            <a:off x="2225092" y="168656"/>
            <a:ext cx="5534025" cy="584775"/>
          </a:xfrm>
        </p:spPr>
        <p:txBody>
          <a:bodyPr/>
          <a:lstStyle/>
          <a:p>
            <a:r>
              <a:rPr lang="en-US" dirty="0"/>
              <a:t>Nurse Educator Full-Time</a:t>
            </a:r>
          </a:p>
        </p:txBody>
      </p:sp>
      <p:graphicFrame>
        <p:nvGraphicFramePr>
          <p:cNvPr id="3" name="Table 2">
            <a:extLst>
              <a:ext uri="{FF2B5EF4-FFF2-40B4-BE49-F238E27FC236}">
                <a16:creationId xmlns:a16="http://schemas.microsoft.com/office/drawing/2014/main" id="{EFE0D87C-7365-84D4-EFD2-760837921C6B}"/>
              </a:ext>
            </a:extLst>
          </p:cNvPr>
          <p:cNvGraphicFramePr>
            <a:graphicFrameLocks noGrp="1"/>
          </p:cNvGraphicFramePr>
          <p:nvPr>
            <p:extLst>
              <p:ext uri="{D42A27DB-BD31-4B8C-83A1-F6EECF244321}">
                <p14:modId xmlns:p14="http://schemas.microsoft.com/office/powerpoint/2010/main" val="4147219613"/>
              </p:ext>
            </p:extLst>
          </p:nvPr>
        </p:nvGraphicFramePr>
        <p:xfrm>
          <a:off x="1219202" y="914400"/>
          <a:ext cx="6385033" cy="4879341"/>
        </p:xfrm>
        <a:graphic>
          <a:graphicData uri="http://schemas.openxmlformats.org/drawingml/2006/table">
            <a:tbl>
              <a:tblPr firstRow="1" firstCol="1" bandRow="1">
                <a:tableStyleId>{793D81CF-94F2-401A-BA57-92F5A7B2D0C5}</a:tableStyleId>
              </a:tblPr>
              <a:tblGrid>
                <a:gridCol w="1388050">
                  <a:extLst>
                    <a:ext uri="{9D8B030D-6E8A-4147-A177-3AD203B41FA5}">
                      <a16:colId xmlns:a16="http://schemas.microsoft.com/office/drawing/2014/main" val="1228188608"/>
                    </a:ext>
                  </a:extLst>
                </a:gridCol>
                <a:gridCol w="499698">
                  <a:extLst>
                    <a:ext uri="{9D8B030D-6E8A-4147-A177-3AD203B41FA5}">
                      <a16:colId xmlns:a16="http://schemas.microsoft.com/office/drawing/2014/main" val="1329367752"/>
                    </a:ext>
                  </a:extLst>
                </a:gridCol>
                <a:gridCol w="1665662">
                  <a:extLst>
                    <a:ext uri="{9D8B030D-6E8A-4147-A177-3AD203B41FA5}">
                      <a16:colId xmlns:a16="http://schemas.microsoft.com/office/drawing/2014/main" val="2259227520"/>
                    </a:ext>
                  </a:extLst>
                </a:gridCol>
                <a:gridCol w="499698">
                  <a:extLst>
                    <a:ext uri="{9D8B030D-6E8A-4147-A177-3AD203B41FA5}">
                      <a16:colId xmlns:a16="http://schemas.microsoft.com/office/drawing/2014/main" val="3196357864"/>
                    </a:ext>
                  </a:extLst>
                </a:gridCol>
                <a:gridCol w="1832227">
                  <a:extLst>
                    <a:ext uri="{9D8B030D-6E8A-4147-A177-3AD203B41FA5}">
                      <a16:colId xmlns:a16="http://schemas.microsoft.com/office/drawing/2014/main" val="3403409929"/>
                    </a:ext>
                  </a:extLst>
                </a:gridCol>
                <a:gridCol w="499698">
                  <a:extLst>
                    <a:ext uri="{9D8B030D-6E8A-4147-A177-3AD203B41FA5}">
                      <a16:colId xmlns:a16="http://schemas.microsoft.com/office/drawing/2014/main" val="1708004200"/>
                    </a:ext>
                  </a:extLst>
                </a:gridCol>
              </a:tblGrid>
              <a:tr h="173038">
                <a:tc gridSpan="6">
                  <a:txBody>
                    <a:bodyPr/>
                    <a:lstStyle/>
                    <a:p>
                      <a:pPr marL="0" marR="0">
                        <a:spcBef>
                          <a:spcPts val="0"/>
                        </a:spcBef>
                        <a:spcAft>
                          <a:spcPts val="0"/>
                        </a:spcAft>
                        <a:tabLst>
                          <a:tab pos="571500" algn="l"/>
                        </a:tabLst>
                      </a:pPr>
                      <a:r>
                        <a:rPr lang="en-US" sz="1200">
                          <a:effectLst/>
                        </a:rPr>
                        <a:t>First Year (24 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4587852"/>
                  </a:ext>
                </a:extLst>
              </a:tr>
              <a:tr h="173038">
                <a:tc gridSpan="5">
                  <a:txBody>
                    <a:bodyPr/>
                    <a:lstStyle/>
                    <a:p>
                      <a:pPr marL="0" marR="0">
                        <a:spcBef>
                          <a:spcPts val="0"/>
                        </a:spcBef>
                        <a:spcAft>
                          <a:spcPts val="0"/>
                        </a:spcAft>
                        <a:tabLst>
                          <a:tab pos="571500" algn="l"/>
                        </a:tabLst>
                      </a:pPr>
                      <a:r>
                        <a:rPr lang="en-US" sz="1200">
                          <a:effectLst/>
                        </a:rPr>
                        <a:t>One-week on campus intensive course (prior to the start of fall semester)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842101"/>
                  </a:ext>
                </a:extLst>
              </a:tr>
              <a:tr h="173038">
                <a:tc gridSpan="5">
                  <a:txBody>
                    <a:bodyPr/>
                    <a:lstStyle/>
                    <a:p>
                      <a:pPr marL="0" marR="0">
                        <a:spcBef>
                          <a:spcPts val="0"/>
                        </a:spcBef>
                        <a:spcAft>
                          <a:spcPts val="0"/>
                        </a:spcAft>
                        <a:tabLst>
                          <a:tab pos="571500" algn="l"/>
                        </a:tabLst>
                      </a:pPr>
                      <a:r>
                        <a:rPr lang="en-US" sz="1200" b="0" dirty="0">
                          <a:effectLst/>
                        </a:rPr>
                        <a:t>NRS 500 Advanced Health Assessment and Promotion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490558"/>
                  </a:ext>
                </a:extLst>
              </a:tr>
              <a:tr h="173038">
                <a:tc>
                  <a:txBody>
                    <a:bodyPr/>
                    <a:lstStyle/>
                    <a:p>
                      <a:pPr marL="0" marR="0">
                        <a:spcBef>
                          <a:spcPts val="0"/>
                        </a:spcBef>
                        <a:spcAft>
                          <a:spcPts val="0"/>
                        </a:spcAft>
                        <a:tabLst>
                          <a:tab pos="571500" algn="l"/>
                        </a:tabLst>
                      </a:pPr>
                      <a:r>
                        <a:rPr lang="en-US" sz="1200">
                          <a:effectLst/>
                        </a:rPr>
                        <a:t>Fall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dirty="0">
                          <a:effectLst/>
                        </a:rPr>
                        <a:t>Spring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Summer 1 (10 weeks)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3051254"/>
                  </a:ext>
                </a:extLst>
              </a:tr>
              <a:tr h="1713177">
                <a:tc>
                  <a:txBody>
                    <a:bodyPr/>
                    <a:lstStyle/>
                    <a:p>
                      <a:pPr marL="0" marR="0">
                        <a:spcBef>
                          <a:spcPts val="0"/>
                        </a:spcBef>
                        <a:spcAft>
                          <a:spcPts val="0"/>
                        </a:spcAft>
                        <a:tabLst>
                          <a:tab pos="571500" algn="l"/>
                        </a:tabLst>
                      </a:pPr>
                      <a:r>
                        <a:rPr lang="en-US" sz="1200" b="0" dirty="0">
                          <a:effectLst/>
                        </a:rPr>
                        <a:t>NRS 502 Advanced Pathophysiology</a:t>
                      </a:r>
                    </a:p>
                    <a:p>
                      <a:pPr marL="0" marR="0">
                        <a:spcBef>
                          <a:spcPts val="0"/>
                        </a:spcBef>
                        <a:spcAft>
                          <a:spcPts val="0"/>
                        </a:spcAft>
                        <a:tabLst>
                          <a:tab pos="571500" algn="l"/>
                        </a:tabLst>
                      </a:pPr>
                      <a:r>
                        <a:rPr lang="en-US" sz="1200" b="0" dirty="0">
                          <a:effectLst/>
                        </a:rPr>
                        <a:t> </a:t>
                      </a:r>
                    </a:p>
                    <a:p>
                      <a:pPr marL="0" marR="0">
                        <a:spcBef>
                          <a:spcPts val="0"/>
                        </a:spcBef>
                        <a:spcAft>
                          <a:spcPts val="0"/>
                        </a:spcAft>
                        <a:tabLst>
                          <a:tab pos="571500" algn="l"/>
                        </a:tabLst>
                      </a:pPr>
                      <a:r>
                        <a:rPr lang="en-US" sz="1200" b="0" dirty="0">
                          <a:effectLst/>
                        </a:rPr>
                        <a:t>NRS 504 Advanced Pharmacology</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NRS 508 Evidence-based Practice and Quality Improvement</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NRS 510 Healthcare Policy and Nursing Issues</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NRS 537 Nurse Educator Practicum 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NRS 506 Theoretical Frameworks and Professional Roles</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NRS 512 Informatics in Advanced Nursing Practice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9952502"/>
                  </a:ext>
                </a:extLst>
              </a:tr>
              <a:tr h="173038">
                <a:tc>
                  <a:txBody>
                    <a:bodyPr/>
                    <a:lstStyle/>
                    <a:p>
                      <a:pPr marL="0" marR="0">
                        <a:spcBef>
                          <a:spcPts val="0"/>
                        </a:spcBef>
                        <a:spcAft>
                          <a:spcPts val="0"/>
                        </a:spcAft>
                        <a:tabLst>
                          <a:tab pos="571500" algn="l"/>
                        </a:tabLst>
                      </a:pPr>
                      <a:r>
                        <a:rPr lang="en-US" sz="1200">
                          <a:effectLst/>
                        </a:rPr>
                        <a:t>Total: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18531"/>
                  </a:ext>
                </a:extLst>
              </a:tr>
              <a:tr h="173038">
                <a:tc gridSpan="6">
                  <a:txBody>
                    <a:bodyPr/>
                    <a:lstStyle/>
                    <a:p>
                      <a:pPr marL="0" marR="0">
                        <a:spcBef>
                          <a:spcPts val="0"/>
                        </a:spcBef>
                        <a:spcAft>
                          <a:spcPts val="0"/>
                        </a:spcAft>
                        <a:tabLst>
                          <a:tab pos="571500" algn="l"/>
                        </a:tabLst>
                      </a:pPr>
                      <a:r>
                        <a:rPr lang="en-US" sz="1200">
                          <a:effectLst/>
                        </a:rPr>
                        <a:t>Second Year (15 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0885497"/>
                  </a:ext>
                </a:extLst>
              </a:tr>
              <a:tr h="173038">
                <a:tc>
                  <a:txBody>
                    <a:bodyPr/>
                    <a:lstStyle/>
                    <a:p>
                      <a:pPr marL="0" marR="0">
                        <a:spcBef>
                          <a:spcPts val="0"/>
                        </a:spcBef>
                        <a:spcAft>
                          <a:spcPts val="0"/>
                        </a:spcAft>
                        <a:tabLst>
                          <a:tab pos="571500" algn="l"/>
                        </a:tabLst>
                      </a:pPr>
                      <a:r>
                        <a:rPr lang="en-US" sz="1200">
                          <a:effectLst/>
                        </a:rPr>
                        <a:t>Fall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Spring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marL="0" marR="0" algn="ctr">
                        <a:spcBef>
                          <a:spcPts val="0"/>
                        </a:spcBef>
                        <a:spcAft>
                          <a:spcPts val="0"/>
                        </a:spcAft>
                        <a:tabLst>
                          <a:tab pos="57150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lang="en-US"/>
                    </a:p>
                  </a:txBody>
                  <a:tcPr/>
                </a:tc>
                <a:extLst>
                  <a:ext uri="{0D108BD9-81ED-4DB2-BD59-A6C34878D82A}">
                    <a16:rowId xmlns:a16="http://schemas.microsoft.com/office/drawing/2014/main" val="3927047576"/>
                  </a:ext>
                </a:extLst>
              </a:tr>
              <a:tr h="1703124">
                <a:tc>
                  <a:txBody>
                    <a:bodyPr/>
                    <a:lstStyle/>
                    <a:p>
                      <a:pPr marL="0" marR="0">
                        <a:spcBef>
                          <a:spcPts val="0"/>
                        </a:spcBef>
                        <a:spcAft>
                          <a:spcPts val="0"/>
                        </a:spcAft>
                        <a:tabLst>
                          <a:tab pos="571500" algn="l"/>
                        </a:tabLst>
                      </a:pPr>
                      <a:r>
                        <a:rPr lang="en-US" sz="1200" b="0" dirty="0">
                          <a:effectLst/>
                        </a:rPr>
                        <a:t>NRS 532 Concepts of Adult Learning</a:t>
                      </a:r>
                    </a:p>
                    <a:p>
                      <a:pPr marL="0" marR="0">
                        <a:spcBef>
                          <a:spcPts val="0"/>
                        </a:spcBef>
                        <a:spcAft>
                          <a:spcPts val="0"/>
                        </a:spcAft>
                        <a:tabLst>
                          <a:tab pos="571500" algn="l"/>
                        </a:tabLst>
                      </a:pPr>
                      <a:r>
                        <a:rPr lang="en-US" sz="1200" b="0" dirty="0">
                          <a:effectLst/>
                        </a:rPr>
                        <a:t> </a:t>
                      </a:r>
                    </a:p>
                    <a:p>
                      <a:pPr marL="0" marR="0">
                        <a:spcBef>
                          <a:spcPts val="0"/>
                        </a:spcBef>
                        <a:spcAft>
                          <a:spcPts val="0"/>
                        </a:spcAft>
                        <a:tabLst>
                          <a:tab pos="571500" algn="l"/>
                        </a:tabLst>
                      </a:pPr>
                      <a:r>
                        <a:rPr lang="en-US" sz="1200" b="0" dirty="0">
                          <a:effectLst/>
                        </a:rPr>
                        <a:t>NRS 534 Curriculum Development and Evaluation for Nurse Educators</a:t>
                      </a:r>
                    </a:p>
                    <a:p>
                      <a:pPr marL="0" marR="0">
                        <a:spcBef>
                          <a:spcPts val="0"/>
                        </a:spcBef>
                        <a:spcAft>
                          <a:spcPts val="0"/>
                        </a:spcAft>
                        <a:tabLst>
                          <a:tab pos="571500" algn="l"/>
                        </a:tabLst>
                      </a:pPr>
                      <a:r>
                        <a:rPr lang="en-US" sz="1200" dirty="0">
                          <a:effectLst/>
                        </a:rPr>
                        <a:t> </a:t>
                      </a:r>
                    </a:p>
                    <a:p>
                      <a:pPr marL="0" marR="0">
                        <a:spcBef>
                          <a:spcPts val="0"/>
                        </a:spcBef>
                        <a:spcAft>
                          <a:spcPts val="0"/>
                        </a:spcAft>
                        <a:tabLst>
                          <a:tab pos="57150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NRS 536 Innovations in Teaching and Learning</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NRS 539 Nurse Educator Practicum II </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NRS 540 Culminating Experience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54301327"/>
                  </a:ext>
                </a:extLst>
              </a:tr>
              <a:tr h="173038">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dirty="0">
                          <a:effectLst/>
                        </a:rPr>
                        <a: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061" marR="460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77846819"/>
                  </a:ext>
                </a:extLst>
              </a:tr>
            </a:tbl>
          </a:graphicData>
        </a:graphic>
      </p:graphicFrame>
      <p:sp>
        <p:nvSpPr>
          <p:cNvPr id="5" name="TextBox 4">
            <a:extLst>
              <a:ext uri="{FF2B5EF4-FFF2-40B4-BE49-F238E27FC236}">
                <a16:creationId xmlns:a16="http://schemas.microsoft.com/office/drawing/2014/main" id="{D2264364-1848-0745-4DA2-2010477010EA}"/>
              </a:ext>
            </a:extLst>
          </p:cNvPr>
          <p:cNvSpPr txBox="1"/>
          <p:nvPr/>
        </p:nvSpPr>
        <p:spPr>
          <a:xfrm>
            <a:off x="7616267" y="1524000"/>
            <a:ext cx="1539767" cy="923330"/>
          </a:xfrm>
          <a:prstGeom prst="rect">
            <a:avLst/>
          </a:prstGeom>
          <a:solidFill>
            <a:srgbClr val="FFFF00"/>
          </a:solidFill>
        </p:spPr>
        <p:txBody>
          <a:bodyPr wrap="square" rtlCol="0">
            <a:spAutoFit/>
          </a:bodyPr>
          <a:lstStyle/>
          <a:p>
            <a:r>
              <a:rPr lang="en-US" dirty="0"/>
              <a:t>On campus intensive 7/31-8/5</a:t>
            </a:r>
          </a:p>
        </p:txBody>
      </p:sp>
      <p:sp>
        <p:nvSpPr>
          <p:cNvPr id="6" name="TextBox 5">
            <a:extLst>
              <a:ext uri="{FF2B5EF4-FFF2-40B4-BE49-F238E27FC236}">
                <a16:creationId xmlns:a16="http://schemas.microsoft.com/office/drawing/2014/main" id="{F9368A87-2A20-D54D-AB0A-4837E7A269EB}"/>
              </a:ext>
            </a:extLst>
          </p:cNvPr>
          <p:cNvSpPr txBox="1"/>
          <p:nvPr/>
        </p:nvSpPr>
        <p:spPr>
          <a:xfrm>
            <a:off x="5943600" y="4343400"/>
            <a:ext cx="1187669" cy="923330"/>
          </a:xfrm>
          <a:prstGeom prst="rect">
            <a:avLst/>
          </a:prstGeom>
          <a:solidFill>
            <a:srgbClr val="FFFF00"/>
          </a:solidFill>
        </p:spPr>
        <p:txBody>
          <a:bodyPr wrap="square" rtlCol="0">
            <a:spAutoFit/>
          </a:bodyPr>
          <a:lstStyle/>
          <a:p>
            <a:r>
              <a:rPr lang="en-US" dirty="0"/>
              <a:t>Total 270 practicum hours</a:t>
            </a:r>
          </a:p>
        </p:txBody>
      </p:sp>
    </p:spTree>
    <p:extLst>
      <p:ext uri="{BB962C8B-B14F-4D97-AF65-F5344CB8AC3E}">
        <p14:creationId xmlns:p14="http://schemas.microsoft.com/office/powerpoint/2010/main" val="140747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DB7D-2D0D-4D5C-7AB7-E2A03340656D}"/>
              </a:ext>
            </a:extLst>
          </p:cNvPr>
          <p:cNvSpPr>
            <a:spLocks noGrp="1"/>
          </p:cNvSpPr>
          <p:nvPr>
            <p:ph type="title"/>
          </p:nvPr>
        </p:nvSpPr>
        <p:spPr>
          <a:xfrm>
            <a:off x="1981200" y="152400"/>
            <a:ext cx="5534025" cy="584775"/>
          </a:xfrm>
        </p:spPr>
        <p:txBody>
          <a:bodyPr/>
          <a:lstStyle/>
          <a:p>
            <a:r>
              <a:rPr lang="en-US" dirty="0"/>
              <a:t>Nurse Educator Part-Time</a:t>
            </a:r>
          </a:p>
        </p:txBody>
      </p:sp>
      <p:graphicFrame>
        <p:nvGraphicFramePr>
          <p:cNvPr id="3" name="Table 2">
            <a:extLst>
              <a:ext uri="{FF2B5EF4-FFF2-40B4-BE49-F238E27FC236}">
                <a16:creationId xmlns:a16="http://schemas.microsoft.com/office/drawing/2014/main" id="{ED3FF5D6-0B0A-0E7A-2DAC-FA90F72EAAE7}"/>
              </a:ext>
            </a:extLst>
          </p:cNvPr>
          <p:cNvGraphicFramePr>
            <a:graphicFrameLocks noGrp="1"/>
          </p:cNvGraphicFramePr>
          <p:nvPr>
            <p:extLst>
              <p:ext uri="{D42A27DB-BD31-4B8C-83A1-F6EECF244321}">
                <p14:modId xmlns:p14="http://schemas.microsoft.com/office/powerpoint/2010/main" val="2635846713"/>
              </p:ext>
            </p:extLst>
          </p:nvPr>
        </p:nvGraphicFramePr>
        <p:xfrm>
          <a:off x="762000" y="838201"/>
          <a:ext cx="7162800" cy="5867398"/>
        </p:xfrm>
        <a:graphic>
          <a:graphicData uri="http://schemas.openxmlformats.org/drawingml/2006/table">
            <a:tbl>
              <a:tblPr firstRow="1" firstCol="1" bandRow="1">
                <a:tableStyleId>{793D81CF-94F2-401A-BA57-92F5A7B2D0C5}</a:tableStyleId>
              </a:tblPr>
              <a:tblGrid>
                <a:gridCol w="1557131">
                  <a:extLst>
                    <a:ext uri="{9D8B030D-6E8A-4147-A177-3AD203B41FA5}">
                      <a16:colId xmlns:a16="http://schemas.microsoft.com/office/drawing/2014/main" val="1909890437"/>
                    </a:ext>
                  </a:extLst>
                </a:gridCol>
                <a:gridCol w="560566">
                  <a:extLst>
                    <a:ext uri="{9D8B030D-6E8A-4147-A177-3AD203B41FA5}">
                      <a16:colId xmlns:a16="http://schemas.microsoft.com/office/drawing/2014/main" val="1328367949"/>
                    </a:ext>
                  </a:extLst>
                </a:gridCol>
                <a:gridCol w="1868557">
                  <a:extLst>
                    <a:ext uri="{9D8B030D-6E8A-4147-A177-3AD203B41FA5}">
                      <a16:colId xmlns:a16="http://schemas.microsoft.com/office/drawing/2014/main" val="2595525814"/>
                    </a:ext>
                  </a:extLst>
                </a:gridCol>
                <a:gridCol w="560566">
                  <a:extLst>
                    <a:ext uri="{9D8B030D-6E8A-4147-A177-3AD203B41FA5}">
                      <a16:colId xmlns:a16="http://schemas.microsoft.com/office/drawing/2014/main" val="575670107"/>
                    </a:ext>
                  </a:extLst>
                </a:gridCol>
                <a:gridCol w="2055414">
                  <a:extLst>
                    <a:ext uri="{9D8B030D-6E8A-4147-A177-3AD203B41FA5}">
                      <a16:colId xmlns:a16="http://schemas.microsoft.com/office/drawing/2014/main" val="959688335"/>
                    </a:ext>
                  </a:extLst>
                </a:gridCol>
                <a:gridCol w="560566">
                  <a:extLst>
                    <a:ext uri="{9D8B030D-6E8A-4147-A177-3AD203B41FA5}">
                      <a16:colId xmlns:a16="http://schemas.microsoft.com/office/drawing/2014/main" val="458464874"/>
                    </a:ext>
                  </a:extLst>
                </a:gridCol>
              </a:tblGrid>
              <a:tr h="206654">
                <a:tc gridSpan="6">
                  <a:txBody>
                    <a:bodyPr/>
                    <a:lstStyle/>
                    <a:p>
                      <a:pPr marL="0" marR="0">
                        <a:spcBef>
                          <a:spcPts val="0"/>
                        </a:spcBef>
                        <a:spcAft>
                          <a:spcPts val="0"/>
                        </a:spcAft>
                        <a:tabLst>
                          <a:tab pos="571500" algn="l"/>
                        </a:tabLst>
                      </a:pPr>
                      <a:r>
                        <a:rPr lang="en-US" sz="1200">
                          <a:effectLst/>
                        </a:rPr>
                        <a:t>First Year (18 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0607851"/>
                  </a:ext>
                </a:extLst>
              </a:tr>
              <a:tr h="206654">
                <a:tc gridSpan="5">
                  <a:txBody>
                    <a:bodyPr/>
                    <a:lstStyle/>
                    <a:p>
                      <a:pPr marL="0" marR="0">
                        <a:spcBef>
                          <a:spcPts val="0"/>
                        </a:spcBef>
                        <a:spcAft>
                          <a:spcPts val="0"/>
                        </a:spcAft>
                        <a:tabLst>
                          <a:tab pos="571500" algn="l"/>
                        </a:tabLst>
                      </a:pPr>
                      <a:r>
                        <a:rPr lang="en-US" sz="1200">
                          <a:effectLst/>
                        </a:rPr>
                        <a:t>Theory course with on campus intensive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920654"/>
                  </a:ext>
                </a:extLst>
              </a:tr>
              <a:tr h="206654">
                <a:tc gridSpan="5">
                  <a:txBody>
                    <a:bodyPr/>
                    <a:lstStyle/>
                    <a:p>
                      <a:pPr marL="0" marR="0">
                        <a:spcBef>
                          <a:spcPts val="0"/>
                        </a:spcBef>
                        <a:spcAft>
                          <a:spcPts val="0"/>
                        </a:spcAft>
                        <a:tabLst>
                          <a:tab pos="571500" algn="l"/>
                        </a:tabLst>
                      </a:pPr>
                      <a:r>
                        <a:rPr lang="en-US" sz="1200">
                          <a:effectLst/>
                        </a:rPr>
                        <a:t>NRS 500 Advanced Health Assessment and Promotion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523878"/>
                  </a:ext>
                </a:extLst>
              </a:tr>
              <a:tr h="206654">
                <a:tc>
                  <a:txBody>
                    <a:bodyPr/>
                    <a:lstStyle/>
                    <a:p>
                      <a:pPr marL="0" marR="0">
                        <a:spcBef>
                          <a:spcPts val="0"/>
                        </a:spcBef>
                        <a:spcAft>
                          <a:spcPts val="0"/>
                        </a:spcAft>
                        <a:tabLst>
                          <a:tab pos="571500" algn="l"/>
                        </a:tabLst>
                      </a:pPr>
                      <a:r>
                        <a:rPr lang="en-US" sz="1200">
                          <a:effectLst/>
                        </a:rPr>
                        <a:t>Fall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Spring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Summer 1 (10 weeks)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601304"/>
                  </a:ext>
                </a:extLst>
              </a:tr>
              <a:tr h="1446578">
                <a:tc>
                  <a:txBody>
                    <a:bodyPr/>
                    <a:lstStyle/>
                    <a:p>
                      <a:pPr marL="0" marR="0">
                        <a:spcBef>
                          <a:spcPts val="0"/>
                        </a:spcBef>
                        <a:spcAft>
                          <a:spcPts val="0"/>
                        </a:spcAft>
                        <a:tabLst>
                          <a:tab pos="571500" algn="l"/>
                        </a:tabLst>
                      </a:pPr>
                      <a:r>
                        <a:rPr lang="en-US" sz="1200">
                          <a:effectLst/>
                        </a:rPr>
                        <a:t>NRS 502 Advanced Pathophysiology</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NRS 504 Advanced Pharmacology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NRS 508 Evidence-based Practice and Quality Improvement</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NRS 510 Healthcare Policy and Nursing Issues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NRS 512 Informatics in Advanced Nursing Practice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7347592"/>
                  </a:ext>
                </a:extLst>
              </a:tr>
              <a:tr h="206654">
                <a:tc>
                  <a:txBody>
                    <a:bodyPr/>
                    <a:lstStyle/>
                    <a:p>
                      <a:pPr marL="0" marR="0">
                        <a:spcBef>
                          <a:spcPts val="0"/>
                        </a:spcBef>
                        <a:spcAft>
                          <a:spcPts val="0"/>
                        </a:spcAft>
                        <a:tabLst>
                          <a:tab pos="571500" algn="l"/>
                        </a:tabLst>
                      </a:pPr>
                      <a:r>
                        <a:rPr lang="en-US" sz="1200">
                          <a:effectLst/>
                        </a:rPr>
                        <a:t>Total: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903105"/>
                  </a:ext>
                </a:extLst>
              </a:tr>
              <a:tr h="206654">
                <a:tc gridSpan="6">
                  <a:txBody>
                    <a:bodyPr/>
                    <a:lstStyle/>
                    <a:p>
                      <a:pPr marL="0" marR="0">
                        <a:spcBef>
                          <a:spcPts val="0"/>
                        </a:spcBef>
                        <a:spcAft>
                          <a:spcPts val="0"/>
                        </a:spcAft>
                        <a:tabLst>
                          <a:tab pos="571500" algn="l"/>
                        </a:tabLst>
                      </a:pPr>
                      <a:r>
                        <a:rPr lang="en-US" sz="1200">
                          <a:effectLst/>
                        </a:rPr>
                        <a:t>Second Year (12 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4589624"/>
                  </a:ext>
                </a:extLst>
              </a:tr>
              <a:tr h="206654">
                <a:tc>
                  <a:txBody>
                    <a:bodyPr/>
                    <a:lstStyle/>
                    <a:p>
                      <a:pPr marL="0" marR="0">
                        <a:spcBef>
                          <a:spcPts val="0"/>
                        </a:spcBef>
                        <a:spcAft>
                          <a:spcPts val="0"/>
                        </a:spcAft>
                        <a:tabLst>
                          <a:tab pos="571500" algn="l"/>
                        </a:tabLst>
                      </a:pPr>
                      <a:r>
                        <a:rPr lang="en-US" sz="1200">
                          <a:effectLst/>
                        </a:rPr>
                        <a:t>Fall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Spring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Summer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313962"/>
                  </a:ext>
                </a:extLst>
              </a:tr>
              <a:tr h="1033270">
                <a:tc>
                  <a:txBody>
                    <a:bodyPr/>
                    <a:lstStyle/>
                    <a:p>
                      <a:pPr marL="0" marR="0">
                        <a:spcBef>
                          <a:spcPts val="0"/>
                        </a:spcBef>
                        <a:spcAft>
                          <a:spcPts val="0"/>
                        </a:spcAft>
                        <a:tabLst>
                          <a:tab pos="571500" algn="l"/>
                        </a:tabLst>
                      </a:pPr>
                      <a:r>
                        <a:rPr lang="en-US" sz="1200">
                          <a:effectLst/>
                        </a:rPr>
                        <a:t>NRS 532 Concepts of Adult Learning</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NRS 536 Innovations in Teaching and Learning</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NRS 537 Nurse Educator Practicum II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NRS 506 Theoretical Frameworks and Professional Roles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911879"/>
                  </a:ext>
                </a:extLst>
              </a:tr>
              <a:tr h="206654">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383961"/>
                  </a:ext>
                </a:extLst>
              </a:tr>
              <a:tr h="206654">
                <a:tc gridSpan="6">
                  <a:txBody>
                    <a:bodyPr/>
                    <a:lstStyle/>
                    <a:p>
                      <a:pPr marL="0" marR="0">
                        <a:spcBef>
                          <a:spcPts val="0"/>
                        </a:spcBef>
                        <a:spcAft>
                          <a:spcPts val="0"/>
                        </a:spcAft>
                        <a:tabLst>
                          <a:tab pos="571500" algn="l"/>
                        </a:tabLst>
                      </a:pPr>
                      <a:r>
                        <a:rPr lang="en-US" sz="1200">
                          <a:effectLst/>
                        </a:rPr>
                        <a:t>Third Year (9 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5545972"/>
                  </a:ext>
                </a:extLst>
              </a:tr>
              <a:tr h="206654">
                <a:tc>
                  <a:txBody>
                    <a:bodyPr/>
                    <a:lstStyle/>
                    <a:p>
                      <a:pPr marL="0" marR="0">
                        <a:spcBef>
                          <a:spcPts val="0"/>
                        </a:spcBef>
                        <a:spcAft>
                          <a:spcPts val="0"/>
                        </a:spcAft>
                        <a:tabLst>
                          <a:tab pos="571500" algn="l"/>
                        </a:tabLst>
                      </a:pPr>
                      <a:r>
                        <a:rPr lang="en-US" sz="1200">
                          <a:effectLst/>
                        </a:rPr>
                        <a:t>Fall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Spring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Units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marL="0" marR="0" algn="ctr">
                        <a:spcBef>
                          <a:spcPts val="0"/>
                        </a:spcBef>
                        <a:spcAft>
                          <a:spcPts val="0"/>
                        </a:spcAft>
                        <a:tabLst>
                          <a:tab pos="57150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lang="en-US"/>
                    </a:p>
                  </a:txBody>
                  <a:tcPr/>
                </a:tc>
                <a:extLst>
                  <a:ext uri="{0D108BD9-81ED-4DB2-BD59-A6C34878D82A}">
                    <a16:rowId xmlns:a16="http://schemas.microsoft.com/office/drawing/2014/main" val="368120671"/>
                  </a:ext>
                </a:extLst>
              </a:tr>
              <a:tr h="1114356">
                <a:tc>
                  <a:txBody>
                    <a:bodyPr/>
                    <a:lstStyle/>
                    <a:p>
                      <a:pPr marL="0" marR="0">
                        <a:spcBef>
                          <a:spcPts val="0"/>
                        </a:spcBef>
                        <a:spcAft>
                          <a:spcPts val="0"/>
                        </a:spcAft>
                        <a:tabLst>
                          <a:tab pos="571500" algn="l"/>
                        </a:tabLst>
                      </a:pPr>
                      <a:r>
                        <a:rPr lang="en-US" sz="1200">
                          <a:effectLst/>
                        </a:rPr>
                        <a:t>NRS 534 Curriculum Development and Evaluation for Nurse Educators</a:t>
                      </a:r>
                    </a:p>
                    <a:p>
                      <a:pPr marL="0" marR="0">
                        <a:spcBef>
                          <a:spcPts val="0"/>
                        </a:spcBef>
                        <a:spcAft>
                          <a:spcPts val="0"/>
                        </a:spcAft>
                        <a:tabLst>
                          <a:tab pos="571500" algn="l"/>
                        </a:tabLs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NRS 539 Nurse Educator Practicum II</a:t>
                      </a:r>
                    </a:p>
                    <a:p>
                      <a:pPr marL="0" marR="0">
                        <a:spcBef>
                          <a:spcPts val="0"/>
                        </a:spcBef>
                        <a:spcAft>
                          <a:spcPts val="0"/>
                        </a:spcAft>
                        <a:tabLst>
                          <a:tab pos="571500" algn="l"/>
                        </a:tabLst>
                      </a:pPr>
                      <a:r>
                        <a:rPr lang="en-US" sz="1200">
                          <a:effectLst/>
                        </a:rPr>
                        <a:t> </a:t>
                      </a:r>
                    </a:p>
                    <a:p>
                      <a:pPr marL="0" marR="0">
                        <a:spcBef>
                          <a:spcPts val="0"/>
                        </a:spcBef>
                        <a:spcAft>
                          <a:spcPts val="0"/>
                        </a:spcAft>
                        <a:tabLst>
                          <a:tab pos="571500" algn="l"/>
                        </a:tabLst>
                      </a:pPr>
                      <a:r>
                        <a:rPr lang="en-US" sz="1200">
                          <a:effectLst/>
                        </a:rPr>
                        <a:t>NRS 540 Culminating Experience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 </a:t>
                      </a:r>
                    </a:p>
                    <a:p>
                      <a:pPr marL="0" marR="0" algn="ctr">
                        <a:spcBef>
                          <a:spcPts val="0"/>
                        </a:spcBef>
                        <a:spcAft>
                          <a:spcPts val="0"/>
                        </a:spcAft>
                        <a:tabLst>
                          <a:tab pos="571500" algn="l"/>
                        </a:tabLst>
                      </a:pPr>
                      <a:r>
                        <a:rPr lang="en-US" sz="1200">
                          <a:effectLst/>
                        </a:rPr>
                        <a:t>3</a:t>
                      </a:r>
                    </a:p>
                    <a:p>
                      <a:pPr marL="0" marR="0" algn="ctr">
                        <a:spcBef>
                          <a:spcPts val="0"/>
                        </a:spcBef>
                        <a:spcAft>
                          <a:spcPts val="0"/>
                        </a:spcAft>
                        <a:tabLst>
                          <a:tab pos="571500" algn="l"/>
                        </a:tabLs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39758061"/>
                  </a:ext>
                </a:extLst>
              </a:tr>
              <a:tr h="206654">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571500" algn="l"/>
                        </a:tabLst>
                      </a:pPr>
                      <a:r>
                        <a:rPr lang="en-US" sz="1200">
                          <a:effectLst/>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71500" algn="l"/>
                        </a:tabLst>
                      </a:pPr>
                      <a:r>
                        <a:rPr lang="en-US" sz="1200" dirty="0">
                          <a:effectLst/>
                        </a:rPr>
                        <a: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6" marR="44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29960834"/>
                  </a:ext>
                </a:extLst>
              </a:tr>
            </a:tbl>
          </a:graphicData>
        </a:graphic>
      </p:graphicFrame>
      <p:sp>
        <p:nvSpPr>
          <p:cNvPr id="4" name="TextBox 3">
            <a:extLst>
              <a:ext uri="{FF2B5EF4-FFF2-40B4-BE49-F238E27FC236}">
                <a16:creationId xmlns:a16="http://schemas.microsoft.com/office/drawing/2014/main" id="{8FBCD057-93F9-48B8-CE80-7F0422D72F17}"/>
              </a:ext>
            </a:extLst>
          </p:cNvPr>
          <p:cNvSpPr txBox="1"/>
          <p:nvPr/>
        </p:nvSpPr>
        <p:spPr>
          <a:xfrm>
            <a:off x="6019800" y="5410200"/>
            <a:ext cx="1187669" cy="923330"/>
          </a:xfrm>
          <a:prstGeom prst="rect">
            <a:avLst/>
          </a:prstGeom>
          <a:solidFill>
            <a:srgbClr val="FFFF00"/>
          </a:solidFill>
        </p:spPr>
        <p:txBody>
          <a:bodyPr wrap="square" rtlCol="0">
            <a:spAutoFit/>
          </a:bodyPr>
          <a:lstStyle/>
          <a:p>
            <a:r>
              <a:rPr lang="en-US" dirty="0"/>
              <a:t>Total 270 practicum hours</a:t>
            </a:r>
          </a:p>
        </p:txBody>
      </p:sp>
      <p:sp>
        <p:nvSpPr>
          <p:cNvPr id="5" name="TextBox 4">
            <a:extLst>
              <a:ext uri="{FF2B5EF4-FFF2-40B4-BE49-F238E27FC236}">
                <a16:creationId xmlns:a16="http://schemas.microsoft.com/office/drawing/2014/main" id="{9783858D-95A5-4E40-E294-60A6A3FF0D29}"/>
              </a:ext>
            </a:extLst>
          </p:cNvPr>
          <p:cNvSpPr txBox="1"/>
          <p:nvPr/>
        </p:nvSpPr>
        <p:spPr>
          <a:xfrm>
            <a:off x="7604233" y="1981200"/>
            <a:ext cx="1539767" cy="923330"/>
          </a:xfrm>
          <a:prstGeom prst="rect">
            <a:avLst/>
          </a:prstGeom>
          <a:solidFill>
            <a:srgbClr val="FFFF00"/>
          </a:solidFill>
        </p:spPr>
        <p:txBody>
          <a:bodyPr wrap="square" rtlCol="0">
            <a:spAutoFit/>
          </a:bodyPr>
          <a:lstStyle/>
          <a:p>
            <a:r>
              <a:rPr lang="en-US" dirty="0"/>
              <a:t>On campus intensive 7/31-8/5</a:t>
            </a:r>
          </a:p>
        </p:txBody>
      </p:sp>
    </p:spTree>
    <p:extLst>
      <p:ext uri="{BB962C8B-B14F-4D97-AF65-F5344CB8AC3E}">
        <p14:creationId xmlns:p14="http://schemas.microsoft.com/office/powerpoint/2010/main" val="74985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A504FFFC-D6F5-8D65-AD0F-409392DBE489}"/>
              </a:ext>
            </a:extLst>
          </p:cNvPr>
          <p:cNvSpPr txBox="1">
            <a:spLocks/>
          </p:cNvSpPr>
          <p:nvPr/>
        </p:nvSpPr>
        <p:spPr bwMode="auto">
          <a:xfrm>
            <a:off x="1600200" y="1862959"/>
            <a:ext cx="6324600" cy="3581400"/>
          </a:xfrm>
          <a:prstGeom prst="rect">
            <a:avLst/>
          </a:prstGeom>
          <a:noFill/>
          <a:ln>
            <a:noFill/>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defRPr/>
            </a:pPr>
            <a:r>
              <a:rPr lang="en-US" altLang="en-US" sz="2400" b="1" u="sng" dirty="0"/>
              <a:t>Family Nurse Practitioner Students</a:t>
            </a:r>
          </a:p>
          <a:p>
            <a:pPr>
              <a:defRPr/>
            </a:pPr>
            <a:r>
              <a:rPr lang="en-US" altLang="en-US" sz="2400" dirty="0"/>
              <a:t>All NP students must schedule a time to meet this summer with Dr. </a:t>
            </a:r>
            <a:r>
              <a:rPr lang="en-US" altLang="en-US" sz="2400" dirty="0" err="1"/>
              <a:t>Atyabi</a:t>
            </a:r>
            <a:r>
              <a:rPr lang="en-US" altLang="en-US" sz="2400" dirty="0"/>
              <a:t> to develop your initial academic. </a:t>
            </a:r>
          </a:p>
          <a:p>
            <a:pPr>
              <a:defRPr/>
            </a:pPr>
            <a:r>
              <a:rPr lang="en-US" altLang="en-US" sz="2400" dirty="0"/>
              <a:t>Meet with the Dr. </a:t>
            </a:r>
            <a:r>
              <a:rPr lang="en-US" altLang="en-US" sz="2400" dirty="0" err="1"/>
              <a:t>Atyabi</a:t>
            </a:r>
            <a:r>
              <a:rPr lang="en-US" altLang="en-US" sz="2400" dirty="0"/>
              <a:t> each semester to revise your plan, as necessary. </a:t>
            </a:r>
          </a:p>
          <a:p>
            <a:pPr marL="0" indent="0">
              <a:buNone/>
              <a:defRPr/>
            </a:pPr>
            <a:r>
              <a:rPr lang="en-US" altLang="en-US" sz="2400" b="1" u="sng" dirty="0"/>
              <a:t>Nurse Educator Students</a:t>
            </a:r>
          </a:p>
          <a:p>
            <a:pPr>
              <a:defRPr/>
            </a:pPr>
            <a:r>
              <a:rPr lang="en-US" altLang="en-US" sz="2400" dirty="0"/>
              <a:t>Meet with your assigned advisor during your 1</a:t>
            </a:r>
            <a:r>
              <a:rPr lang="en-US" altLang="en-US" sz="2400" baseline="30000" dirty="0"/>
              <a:t>st</a:t>
            </a:r>
            <a:r>
              <a:rPr lang="en-US" altLang="en-US" sz="2400" dirty="0"/>
              <a:t> semester to plan your 1</a:t>
            </a:r>
            <a:r>
              <a:rPr lang="en-US" altLang="en-US" sz="2400" baseline="30000" dirty="0"/>
              <a:t>st</a:t>
            </a:r>
            <a:r>
              <a:rPr lang="en-US" altLang="en-US" sz="2400" dirty="0"/>
              <a:t> practicum course. </a:t>
            </a:r>
          </a:p>
        </p:txBody>
      </p:sp>
      <p:sp>
        <p:nvSpPr>
          <p:cNvPr id="18435" name="TextBox 2">
            <a:extLst>
              <a:ext uri="{FF2B5EF4-FFF2-40B4-BE49-F238E27FC236}">
                <a16:creationId xmlns:a16="http://schemas.microsoft.com/office/drawing/2014/main" id="{575D56C3-6554-964C-771F-1BE57A710117}"/>
              </a:ext>
            </a:extLst>
          </p:cNvPr>
          <p:cNvSpPr txBox="1">
            <a:spLocks noChangeArrowheads="1"/>
          </p:cNvSpPr>
          <p:nvPr/>
        </p:nvSpPr>
        <p:spPr bwMode="auto">
          <a:xfrm>
            <a:off x="1447800" y="1143000"/>
            <a:ext cx="647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t>Academic Advising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50C1B7-8726-7C0B-1007-6D57A6DB5165}"/>
              </a:ext>
            </a:extLst>
          </p:cNvPr>
          <p:cNvSpPr>
            <a:spLocks noGrp="1"/>
          </p:cNvSpPr>
          <p:nvPr>
            <p:ph type="ctrTitle"/>
          </p:nvPr>
        </p:nvSpPr>
        <p:spPr>
          <a:xfrm>
            <a:off x="914400" y="2725132"/>
            <a:ext cx="7772400" cy="584775"/>
          </a:xfrm>
        </p:spPr>
        <p:txBody>
          <a:bodyPr/>
          <a:lstStyle/>
          <a:p>
            <a:r>
              <a:rPr lang="en-US" dirty="0"/>
              <a:t>Extended University Nuts &amp; Bolts</a:t>
            </a:r>
          </a:p>
        </p:txBody>
      </p:sp>
    </p:spTree>
    <p:extLst>
      <p:ext uri="{BB962C8B-B14F-4D97-AF65-F5344CB8AC3E}">
        <p14:creationId xmlns:p14="http://schemas.microsoft.com/office/powerpoint/2010/main" val="2315650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1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895959C178FB4A98E510E405D0B33F" ma:contentTypeVersion="6" ma:contentTypeDescription="Create a new document." ma:contentTypeScope="" ma:versionID="3f34029f6190e6814b71f79b63865e9c">
  <xsd:schema xmlns:xsd="http://www.w3.org/2001/XMLSchema" xmlns:xs="http://www.w3.org/2001/XMLSchema" xmlns:p="http://schemas.microsoft.com/office/2006/metadata/properties" xmlns:ns3="46dc078f-a4a5-45d3-911c-a7e3b394bf5d" targetNamespace="http://schemas.microsoft.com/office/2006/metadata/properties" ma:root="true" ma:fieldsID="a36b7ba52b11c2aa5520b40912a19338" ns3:_="">
    <xsd:import namespace="46dc078f-a4a5-45d3-911c-a7e3b394bf5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c078f-a4a5-45d3-911c-a7e3b394bf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CED2E3-5413-48CD-9A84-D19B88B7F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c078f-a4a5-45d3-911c-a7e3b394bf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0C0E2F-3A07-46B4-BD2E-023D1ACA53B1}">
  <ds:schemaRefs>
    <ds:schemaRef ds:uri="http://www.w3.org/XML/1998/namespace"/>
    <ds:schemaRef ds:uri="http://purl.org/dc/dcmityp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46dc078f-a4a5-45d3-911c-a7e3b394bf5d"/>
  </ds:schemaRefs>
</ds:datastoreItem>
</file>

<file path=customXml/itemProps3.xml><?xml version="1.0" encoding="utf-8"?>
<ds:datastoreItem xmlns:ds="http://schemas.openxmlformats.org/officeDocument/2006/customXml" ds:itemID="{F52D7DC5-E9E8-428C-968F-5A909AEDA9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13425</TotalTime>
  <Words>2864</Words>
  <Application>Microsoft Macintosh PowerPoint</Application>
  <PresentationFormat>On-screen Show (4:3)</PresentationFormat>
  <Paragraphs>650</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Comic Sans MS</vt:lpstr>
      <vt:lpstr>Open Sans</vt:lpstr>
      <vt:lpstr>proximanova</vt:lpstr>
      <vt:lpstr>Times New Roman</vt:lpstr>
      <vt:lpstr>Office Theme</vt:lpstr>
      <vt:lpstr>MSN Orientation May 24, 2023 </vt:lpstr>
      <vt:lpstr>Communication &amp; Resources</vt:lpstr>
      <vt:lpstr>MSN Family Nurse Practitioner, Full Time</vt:lpstr>
      <vt:lpstr>MSN Family Nurse Practitioner, Part Time</vt:lpstr>
      <vt:lpstr>Post-Master’s FNP Certificate Program</vt:lpstr>
      <vt:lpstr>Nurse Educator Full-Time</vt:lpstr>
      <vt:lpstr>Nurse Educator Part-Time</vt:lpstr>
      <vt:lpstr>PowerPoint Presentation</vt:lpstr>
      <vt:lpstr>Extended University Nuts &amp; Bolts</vt:lpstr>
      <vt:lpstr>Student Handbook</vt:lpstr>
      <vt:lpstr>CastleBranch: Medical Document Manager, Background Check &amp; Drug Test</vt:lpstr>
      <vt:lpstr>Physical Examination &amp;  Immunization Requirements</vt:lpstr>
      <vt:lpstr>Health Insurance &amp; CPR Certification</vt:lpstr>
      <vt:lpstr>Nursing Program Checklist</vt:lpstr>
      <vt:lpstr>Lab Coats &amp; Name Tags</vt:lpstr>
      <vt:lpstr>Culminating Experience</vt:lpstr>
      <vt:lpstr>Portfolios</vt:lpstr>
      <vt:lpstr>PowerPoint Presentation</vt:lpstr>
      <vt:lpstr>PowerPoint Presentation</vt:lpstr>
      <vt:lpstr>Primary Care Across Lifespan I, II, III  (NRS 521, NRS 523, NRS 527)</vt:lpstr>
      <vt:lpstr>NP Placements-Clinical Hours Requirement</vt:lpstr>
      <vt:lpstr>Type of Placements</vt:lpstr>
      <vt:lpstr>Your Placement Team </vt:lpstr>
      <vt:lpstr>Placement Steps-Plan Ahead and Early </vt:lpstr>
      <vt:lpstr>Practicum Expectations</vt:lpstr>
      <vt:lpstr>Remember to BALANCE Work, Clinical, and Home Life and get REST! Take Breaks!</vt:lpstr>
      <vt:lpstr>Typhon </vt:lpstr>
      <vt:lpstr>Typhon Use</vt:lpstr>
      <vt:lpstr> Typhon E-Portfolio</vt:lpstr>
      <vt:lpstr>APEA MyQBank</vt:lpstr>
      <vt:lpstr>APEA Exams </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CSU Channel Islands Nursing</dc:title>
  <dc:creator>Welch, Sarah</dc:creator>
  <cp:lastModifiedBy>Landry, Lynette</cp:lastModifiedBy>
  <cp:revision>66</cp:revision>
  <dcterms:created xsi:type="dcterms:W3CDTF">2020-04-15T23:32:04Z</dcterms:created>
  <dcterms:modified xsi:type="dcterms:W3CDTF">2023-05-24T23:21:05Z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0x01010098895959C178FB4A98E510E405D0B33F</vt:lpwstr>
  </property>
</Properties>
</file>